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2" r:id="rId3"/>
    <p:sldId id="258" r:id="rId4"/>
    <p:sldId id="259" r:id="rId5"/>
    <p:sldId id="263" r:id="rId6"/>
    <p:sldId id="261" r:id="rId7"/>
    <p:sldId id="265" r:id="rId8"/>
    <p:sldId id="260" r:id="rId9"/>
    <p:sldId id="272" r:id="rId10"/>
    <p:sldId id="257" r:id="rId11"/>
    <p:sldId id="264" r:id="rId12"/>
    <p:sldId id="269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706" autoAdjust="0"/>
  </p:normalViewPr>
  <p:slideViewPr>
    <p:cSldViewPr>
      <p:cViewPr varScale="1">
        <p:scale>
          <a:sx n="42" d="100"/>
          <a:sy n="42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CA306-8AC5-405E-8B32-B27D2FD25FF3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F84CD-6373-45D9-9B46-2EF93289371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0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84CD-6373-45D9-9B46-2EF93289371C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12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84CD-6373-45D9-9B46-2EF93289371C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91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84CD-6373-45D9-9B46-2EF93289371C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805D-B7C3-4873-BE57-AE7EC68F3FDC}" type="datetimeFigureOut">
              <a:rPr lang="pl-PL" smtClean="0"/>
              <a:pPr/>
              <a:t>2016-11-15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684D-3BF2-4283-B09F-6ED55811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9000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</p:spPr>
      </p:pic>
      <p:pic>
        <p:nvPicPr>
          <p:cNvPr id="4" name="Picture 2" descr="Znalezione obrazy dla zapytania henryk sienkiewi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8572560" cy="1928850"/>
          </a:xfrm>
          <a:prstGeom prst="rect">
            <a:avLst/>
          </a:prstGeom>
          <a:noFill/>
        </p:spPr>
      </p:pic>
      <p:pic>
        <p:nvPicPr>
          <p:cNvPr id="5" name="Picture 4" descr="Znalezione obrazy dla zapytania szko&amp;lstrok;a w zg&amp;lstrok;obni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00372"/>
            <a:ext cx="8572560" cy="3571899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428860" y="3714752"/>
            <a:ext cx="5667385" cy="584775"/>
          </a:xfrm>
          <a:prstGeom prst="rect">
            <a:avLst/>
          </a:prstGeom>
        </p:spPr>
        <p:txBody>
          <a:bodyPr wrap="none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Szkoła im. Henryka Sienkiewicza</a:t>
            </a:r>
            <a:endParaRPr lang="pl-P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5720" y="214311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Mój kandydat na patrona szkoły</a:t>
            </a:r>
            <a:endParaRPr lang="pl-PL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Przycisk akcji: Do przodu lub Następny 9">
            <a:hlinkClick r:id="rId7" action="ppaction://hlinksldjump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orniak &amp; Szczesniak - Dumka na dwa ser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240" cy="691165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18573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Zmarł 15 listopada 1916 w </a:t>
            </a:r>
            <a:r>
              <a:rPr lang="pl-PL" sz="2400" dirty="0" err="1" smtClean="0"/>
              <a:t>Vevey</a:t>
            </a:r>
            <a:r>
              <a:rPr lang="pl-PL" sz="2400" dirty="0" smtClean="0"/>
              <a:t> i został tam pochowany.</a:t>
            </a:r>
          </a:p>
          <a:p>
            <a:r>
              <a:rPr lang="pl-PL" sz="2400" dirty="0" smtClean="0"/>
              <a:t>W 1924 roku, już w wolnej Polsce, prochy pisarza uroczyście sprowadzono do Polski.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0" y="32146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Trumnę w sarkofagu złożono w Warszawie w podziemiach katedry św. Jana tuż obok prezydenta Gabriela Narutowicza.</a:t>
            </a:r>
            <a:endParaRPr lang="pl-PL" sz="2400" dirty="0"/>
          </a:p>
        </p:txBody>
      </p:sp>
      <p:pic>
        <p:nvPicPr>
          <p:cNvPr id="13314" name="Picture 2" descr="https://upload.wikimedia.org/wikipedia/commons/thumb/b/b0/Sienkiewicz_grave.JPG/240px-Sienkiewicz_gr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000479"/>
            <a:ext cx="4786346" cy="285752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14282" y="5072074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Sarkofag Henryka Sienkiewicza w krypcie bazyliki archikatedralnej św. Jana Chrzciciela w Warszawie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28596" y="21429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i miejsce śmierci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11429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Po wybuchu I wojny światowej  wyjechał do Szwajcarii.</a:t>
            </a:r>
            <a:endParaRPr lang="pl-PL" sz="2400" dirty="0"/>
          </a:p>
        </p:txBody>
      </p:sp>
      <p:sp>
        <p:nvSpPr>
          <p:cNvPr id="9" name="Przycisk akcji: Do przodu lub Następny 8">
            <a:hlinkClick r:id="rId4" action="ppaction://hlinksldjump" highlightClick="1"/>
          </p:cNvPr>
          <p:cNvSpPr/>
          <p:nvPr/>
        </p:nvSpPr>
        <p:spPr>
          <a:xfrm>
            <a:off x="8715404" y="6572271"/>
            <a:ext cx="428596" cy="2857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656"/>
            <a:ext cx="9159240" cy="6911656"/>
          </a:xfrm>
          <a:prstGeom prst="rect">
            <a:avLst/>
          </a:prstGeom>
          <a:noFill/>
        </p:spPr>
      </p:pic>
      <p:pic>
        <p:nvPicPr>
          <p:cNvPr id="9" name="Picture 4" descr="Znalezione obrazy dla zapytania adaptacje filmowe henryka sienkiewic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4143404" cy="2286016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121442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 wielkiej popularności i umiejętnościach literackich Sienkiewicza świadczy jego wpływ na polską kinematografię. To dzięki jego wyobraźni i talentowi powstały jedne z najbardziej spektakularnych produkcji filmowych. 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500562" y="928670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Podkład muzyczny do prezentacji-piosenka </a:t>
            </a:r>
          </a:p>
          <a:p>
            <a:r>
              <a:rPr lang="pl-PL" sz="2400" dirty="0" smtClean="0"/>
              <a:t>w wykonaniu Edyty Górniak i Mieczysława Szcześniaka</a:t>
            </a:r>
          </a:p>
          <a:p>
            <a:r>
              <a:rPr lang="pl-PL" sz="2400" dirty="0" smtClean="0"/>
              <a:t>„Dunka na dwa serca” pochodzi z filmu pt. „Ogniem i mieczem”</a:t>
            </a:r>
          </a:p>
          <a:p>
            <a:r>
              <a:rPr lang="pl-PL" sz="2400" dirty="0" smtClean="0"/>
              <a:t>będącego ekranizacją  powieści Henryka Sienkiewicza </a:t>
            </a:r>
          </a:p>
          <a:p>
            <a:r>
              <a:rPr lang="pl-PL" sz="2400" dirty="0" smtClean="0"/>
              <a:t>pod tym samym tytułem.</a:t>
            </a:r>
            <a:endParaRPr lang="pl-PL" sz="2400" dirty="0"/>
          </a:p>
        </p:txBody>
      </p:sp>
      <p:pic>
        <p:nvPicPr>
          <p:cNvPr id="5122" name="Picture 2" descr="Znalezione obrazy dla zapytania ekranizacja powieści ogniem i miecz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57694"/>
            <a:ext cx="4143404" cy="2286016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0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Adaptacje filmowe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Przycisk akcji: Do przodu lub Następny 9">
            <a:hlinkClick r:id="rId5" action="ppaction://hlinksldjump" highlightClick="1"/>
          </p:cNvPr>
          <p:cNvSpPr/>
          <p:nvPr/>
        </p:nvSpPr>
        <p:spPr>
          <a:xfrm>
            <a:off x="8858280" y="6643710"/>
            <a:ext cx="285720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240" cy="691165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85720" y="1214422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Jako trzynastolatek opracował plan wyzwolenia Polski, opierający się na tym, że wszyscy Polacy powinni wyjechać do Ameryki, tam stworzyć armię i powrócić do kraju, by wyzwolić ojczyznę.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 rot="10800000" flipV="1">
            <a:off x="214282" y="2836539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Pięć z sześciu kobiet, które zafascynowały pisarza, nosiło imię Maria; trzy z nich zostały jego żonami.</a:t>
            </a:r>
            <a:endParaRPr lang="pl-PL" dirty="0"/>
          </a:p>
        </p:txBody>
      </p:sp>
      <p:pic>
        <p:nvPicPr>
          <p:cNvPr id="11" name="Picture 2" descr="Znalezione obrazy dla zapytania henryk sienkiewi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85992"/>
            <a:ext cx="3071802" cy="3286148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5715008" y="1214423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Wizerunek Sienkiewicza pojawił się na banknocie 500 000zł w 1990 roku.</a:t>
            </a:r>
            <a:endParaRPr lang="pl-PL" sz="2000" dirty="0"/>
          </a:p>
        </p:txBody>
      </p:sp>
      <p:sp>
        <p:nvSpPr>
          <p:cNvPr id="14" name="Prostokąt 13"/>
          <p:cNvSpPr/>
          <p:nvPr/>
        </p:nvSpPr>
        <p:spPr>
          <a:xfrm>
            <a:off x="2071670" y="285728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Ciekawostki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3" y="5715016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arie Henryka Sienkiewicza (od lewej):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Kellerówna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Szetkiewiczówna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Wołodkowiczówna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Radziejewska, Babska, fot. domena publiczna  </a:t>
            </a:r>
          </a:p>
        </p:txBody>
      </p:sp>
      <p:pic>
        <p:nvPicPr>
          <p:cNvPr id="4098" name="Picture 2" descr="http://culture.pl/sites/default/files/images/imported/literatura/inne/Kobiety_Sienkiewicza/marie_sienkiewic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5357850" cy="1914586"/>
          </a:xfrm>
          <a:prstGeom prst="rect">
            <a:avLst/>
          </a:prstGeom>
          <a:noFill/>
        </p:spPr>
      </p:pic>
      <p:sp>
        <p:nvSpPr>
          <p:cNvPr id="12" name="Przycisk akcji: Do przodu lub Następny 11">
            <a:hlinkClick r:id="rId5" action="ppaction://hlinksldjump" highlightClick="1"/>
          </p:cNvPr>
          <p:cNvSpPr/>
          <p:nvPr/>
        </p:nvSpPr>
        <p:spPr>
          <a:xfrm>
            <a:off x="8429652" y="6643710"/>
            <a:ext cx="714348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240" cy="691165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14283" y="500042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Dlaczego Henryk Sienkiewicz?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1" y="2285992"/>
            <a:ext cx="86439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Wybrałem Henryka Sienkiewicza dlatego , ponieważ jest to jeden z</a:t>
            </a:r>
          </a:p>
          <a:p>
            <a:r>
              <a:rPr lang="pl-PL" sz="2400" dirty="0" smtClean="0"/>
              <a:t> najbardziej znanych polskich pisarzy. Henryk Sienkiewicz kochał swój naród, którym była Polska świadczy o tym jeden z cytatów.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„Sławić wszystko co polskie,</a:t>
            </a:r>
          </a:p>
          <a:p>
            <a:r>
              <a:rPr lang="pl-PL" sz="2400" dirty="0" smtClean="0"/>
              <a:t>kochać swój naród, czcić jego przeszłość</a:t>
            </a:r>
          </a:p>
          <a:p>
            <a:r>
              <a:rPr lang="pl-PL" sz="2400" dirty="0" smtClean="0"/>
              <a:t>i wierzyć w jego przyszłość.”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Moim zdaniem  w pełni zasługuje na to , aby być patronem naszej szkoły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5" name="Przycisk akcji: Do przodu lub Następny 4">
            <a:hlinkClick r:id="rId3" action="ppaction://hlinksldjump" highlightClick="1"/>
          </p:cNvPr>
          <p:cNvSpPr/>
          <p:nvPr/>
        </p:nvSpPr>
        <p:spPr>
          <a:xfrm>
            <a:off x="8429652" y="6572272"/>
            <a:ext cx="71434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071966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" y="-53656"/>
            <a:ext cx="9159240" cy="691165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118186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Spis treści</a:t>
            </a:r>
          </a:p>
          <a:p>
            <a:r>
              <a:rPr lang="pl-PL" sz="2400" dirty="0" smtClean="0"/>
              <a:t>1. Mój kandydat na patrona szkoły.</a:t>
            </a:r>
          </a:p>
          <a:p>
            <a:r>
              <a:rPr lang="pl-PL" sz="2400" dirty="0" smtClean="0"/>
              <a:t>2.Data i miejsce urodzin.</a:t>
            </a:r>
          </a:p>
          <a:p>
            <a:r>
              <a:rPr lang="pl-PL" sz="2400" dirty="0" smtClean="0"/>
              <a:t>3.Pochodzenie Henryka Sienkiewicza.</a:t>
            </a:r>
          </a:p>
          <a:p>
            <a:r>
              <a:rPr lang="pl-PL" sz="2400" dirty="0" smtClean="0"/>
              <a:t>4.Nauka w gimnazjum.</a:t>
            </a:r>
          </a:p>
          <a:p>
            <a:r>
              <a:rPr lang="pl-PL" sz="2400" dirty="0" smtClean="0"/>
              <a:t>5.Studia.</a:t>
            </a:r>
          </a:p>
          <a:p>
            <a:r>
              <a:rPr lang="pl-PL" sz="2400" dirty="0" smtClean="0"/>
              <a:t>6.Podróż do USA.</a:t>
            </a:r>
          </a:p>
          <a:p>
            <a:r>
              <a:rPr lang="pl-PL" sz="2400" dirty="0" smtClean="0"/>
              <a:t>7.Muzeum Henryka Sienkiewicza w Oblęgorku.</a:t>
            </a:r>
          </a:p>
          <a:p>
            <a:r>
              <a:rPr lang="pl-PL" sz="2400" dirty="0" smtClean="0"/>
              <a:t>8.Utwory Henryka Sienkiewicza.</a:t>
            </a:r>
          </a:p>
          <a:p>
            <a:r>
              <a:rPr lang="pl-PL" sz="2400" dirty="0" smtClean="0"/>
              <a:t>9.Nagroda Nobla.</a:t>
            </a:r>
          </a:p>
          <a:p>
            <a:r>
              <a:rPr lang="pl-PL" sz="2400" dirty="0" smtClean="0"/>
              <a:t>10.Data i miejsce śmierci.</a:t>
            </a:r>
          </a:p>
          <a:p>
            <a:r>
              <a:rPr lang="pl-PL" sz="2400" dirty="0" smtClean="0"/>
              <a:t>11.Adaptacje filmowe i podkład muzyczny.</a:t>
            </a:r>
          </a:p>
          <a:p>
            <a:r>
              <a:rPr lang="pl-PL" sz="2400" dirty="0" smtClean="0"/>
              <a:t>12.Ciekawostki.</a:t>
            </a:r>
          </a:p>
          <a:p>
            <a:r>
              <a:rPr lang="pl-PL" sz="2400" dirty="0" smtClean="0"/>
              <a:t>13.Dlaczego Henryk Sienkiewicz?</a:t>
            </a:r>
          </a:p>
          <a:p>
            <a:r>
              <a:rPr lang="pl-PL" sz="2400" dirty="0" smtClean="0"/>
              <a:t>14.Spis treści.</a:t>
            </a:r>
          </a:p>
          <a:p>
            <a:r>
              <a:rPr lang="pl-PL" sz="2400" dirty="0" smtClean="0"/>
              <a:t>15.Źródła prezentacji.</a:t>
            </a:r>
          </a:p>
          <a:p>
            <a:pPr algn="r"/>
            <a:endParaRPr lang="pl-PL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pl-PL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pl-PL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pl-PL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pl-PL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pl-PL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zycisk akcji: Do przodu lub Następny 7">
            <a:hlinkClick r:id="" action="ppaction://hlinkshowjump?jump=nextslide" highlightClick="1"/>
          </p:cNvPr>
          <p:cNvSpPr/>
          <p:nvPr/>
        </p:nvSpPr>
        <p:spPr>
          <a:xfrm>
            <a:off x="2786050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zycisk akcji: Początek 9">
            <a:hlinkClick r:id="" action="ppaction://hlinkshowjump?jump=firstslide" highlightClick="1"/>
          </p:cNvPr>
          <p:cNvSpPr/>
          <p:nvPr/>
        </p:nvSpPr>
        <p:spPr>
          <a:xfrm>
            <a:off x="4429124" y="928670"/>
            <a:ext cx="428628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zycisk akcji: Wstecz lub Poprzedni 25">
            <a:hlinkClick r:id="rId4" action="ppaction://hlinksldjump" highlightClick="1"/>
          </p:cNvPr>
          <p:cNvSpPr/>
          <p:nvPr/>
        </p:nvSpPr>
        <p:spPr>
          <a:xfrm>
            <a:off x="2071670" y="5000636"/>
            <a:ext cx="500066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zycisk akcji: Wstecz lub Poprzedni 26">
            <a:hlinkClick r:id="rId5" action="ppaction://hlinksldjump" highlightClick="1"/>
          </p:cNvPr>
          <p:cNvSpPr/>
          <p:nvPr/>
        </p:nvSpPr>
        <p:spPr>
          <a:xfrm>
            <a:off x="3143240" y="1357298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zycisk akcji: Wstecz lub Poprzedni 27">
            <a:hlinkClick r:id="rId6" action="ppaction://hlinksldjump" highlightClick="1"/>
          </p:cNvPr>
          <p:cNvSpPr/>
          <p:nvPr/>
        </p:nvSpPr>
        <p:spPr>
          <a:xfrm>
            <a:off x="4714876" y="1714488"/>
            <a:ext cx="500066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zycisk akcji: Wstecz lub Poprzedni 28">
            <a:hlinkClick r:id="rId7" action="ppaction://hlinksldjump" highlightClick="1"/>
          </p:cNvPr>
          <p:cNvSpPr/>
          <p:nvPr/>
        </p:nvSpPr>
        <p:spPr>
          <a:xfrm>
            <a:off x="2928926" y="2071678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zycisk akcji: Wstecz lub Poprzedni 30">
            <a:hlinkClick r:id="rId8" action="ppaction://hlinksldjump" highlightClick="1"/>
          </p:cNvPr>
          <p:cNvSpPr/>
          <p:nvPr/>
        </p:nvSpPr>
        <p:spPr>
          <a:xfrm>
            <a:off x="1285852" y="2428868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zycisk akcji: Wstecz lub Poprzedni 31">
            <a:hlinkClick r:id="rId9" action="ppaction://hlinksldjump" highlightClick="1"/>
          </p:cNvPr>
          <p:cNvSpPr/>
          <p:nvPr/>
        </p:nvSpPr>
        <p:spPr>
          <a:xfrm>
            <a:off x="2285984" y="2786058"/>
            <a:ext cx="500066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zycisk akcji: Wstecz lub Poprzedni 32">
            <a:hlinkClick r:id="rId10" action="ppaction://hlinksldjump" highlightClick="1"/>
          </p:cNvPr>
          <p:cNvSpPr/>
          <p:nvPr/>
        </p:nvSpPr>
        <p:spPr>
          <a:xfrm>
            <a:off x="5857884" y="3143248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zycisk akcji: Wstecz lub Poprzedni 33">
            <a:hlinkClick r:id="rId11" action="ppaction://hlinksldjump" highlightClick="1"/>
          </p:cNvPr>
          <p:cNvSpPr/>
          <p:nvPr/>
        </p:nvSpPr>
        <p:spPr>
          <a:xfrm>
            <a:off x="4071934" y="3500438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zycisk akcji: Wstecz lub Poprzedni 34">
            <a:hlinkClick r:id="rId12" action="ppaction://hlinksldjump" highlightClick="1"/>
          </p:cNvPr>
          <p:cNvSpPr/>
          <p:nvPr/>
        </p:nvSpPr>
        <p:spPr>
          <a:xfrm>
            <a:off x="2285984" y="3857628"/>
            <a:ext cx="571504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zycisk akcji: Wstecz lub Poprzedni 36">
            <a:hlinkClick r:id="rId13" action="ppaction://hlinksldjump" highlightClick="1"/>
          </p:cNvPr>
          <p:cNvSpPr/>
          <p:nvPr/>
        </p:nvSpPr>
        <p:spPr>
          <a:xfrm>
            <a:off x="3286116" y="4286256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zycisk akcji: Wstecz lub Poprzedni 38">
            <a:hlinkClick r:id="rId14" action="ppaction://hlinksldjump" highlightClick="1"/>
          </p:cNvPr>
          <p:cNvSpPr/>
          <p:nvPr/>
        </p:nvSpPr>
        <p:spPr>
          <a:xfrm>
            <a:off x="5429256" y="4643446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zycisk akcji: Wstecz lub Poprzedni 40">
            <a:hlinkClick r:id="rId15" action="ppaction://hlinksldjump" highlightClick="1"/>
          </p:cNvPr>
          <p:cNvSpPr/>
          <p:nvPr/>
        </p:nvSpPr>
        <p:spPr>
          <a:xfrm>
            <a:off x="1928794" y="5715016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zycisk akcji: Wstecz lub Poprzedni 42">
            <a:hlinkClick r:id="rId16" action="ppaction://hlinksldjump" highlightClick="1"/>
          </p:cNvPr>
          <p:cNvSpPr/>
          <p:nvPr/>
        </p:nvSpPr>
        <p:spPr>
          <a:xfrm>
            <a:off x="4214810" y="5429264"/>
            <a:ext cx="500066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656"/>
            <a:ext cx="9159240" cy="6911656"/>
          </a:xfrm>
          <a:prstGeom prst="rect">
            <a:avLst/>
          </a:prstGeom>
          <a:noFill/>
        </p:spPr>
      </p:pic>
      <p:pic>
        <p:nvPicPr>
          <p:cNvPr id="4" name="Picture 4" descr="Znalezione obrazy dla zapytania tła kartki z książ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1" cy="64294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71604" y="857232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źródła prezentacji :</a:t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Ulub.pl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Google grafika</a:t>
            </a:r>
          </a:p>
          <a:p>
            <a:pPr algn="ctr"/>
            <a:r>
              <a:rPr lang="pl-PL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Wikipedia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71934" y="1000108"/>
            <a:ext cx="35719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Prezentację przygotował 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pl-PL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Patryk Pasternak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Klasa V </a:t>
            </a:r>
            <a:endParaRPr lang="pl-PL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14480" y="3286124"/>
            <a:ext cx="30718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Dziękuję za uwagę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Przycisk akcji: Wstecz lub Poprzedni 7">
            <a:hlinkClick r:id="rId4" action="ppaction://hlinksldjump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85069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14282" y="1285860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Henryk Adam Aleksander Pius Sienkiewicz urodził się 5 maja 1846 roku w Woli Okrzejskiej, w białym dworku – rodowej  siedzibie rodziny matki.</a:t>
            </a:r>
            <a:endParaRPr lang="pl-PL" sz="2400" b="1" dirty="0"/>
          </a:p>
        </p:txBody>
      </p:sp>
      <p:sp>
        <p:nvSpPr>
          <p:cNvPr id="14338" name="AutoShape 2" descr="Znalezione obrazy dla zapytania dworek w którym urodził się sien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40" name="AutoShape 4" descr="Znalezione obrazy dla zapytania dworek w którym urodził się sien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42" name="AutoShape 6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44" name="AutoShape 8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46" name="AutoShape 10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48" name="AutoShape 12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50" name="AutoShape 14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52" name="AutoShape 16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54" name="AutoShape 18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56" name="AutoShape 20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58" name="AutoShape 22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4360" name="Picture 24" descr="https://upload.wikimedia.org/wikipedia/commons/thumb/f/f0/Pomnik_Sienkiewicza_w_Okrzei.jpg/220px-Pomnik_Sienkiewicza_w_Okrz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3214710" cy="2428892"/>
          </a:xfrm>
          <a:prstGeom prst="rect">
            <a:avLst/>
          </a:prstGeom>
          <a:noFill/>
        </p:spPr>
      </p:pic>
      <p:sp>
        <p:nvSpPr>
          <p:cNvPr id="18" name="Prostokąt 17"/>
          <p:cNvSpPr/>
          <p:nvPr/>
        </p:nvSpPr>
        <p:spPr>
          <a:xfrm>
            <a:off x="4572000" y="5500702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Pomnik Henryka Sienkiewicza  w Okrzei,   w głębi widoczna Wola Okrzejska</a:t>
            </a:r>
            <a:endParaRPr lang="pl-PL" sz="2000" dirty="0"/>
          </a:p>
        </p:txBody>
      </p:sp>
      <p:pic>
        <p:nvPicPr>
          <p:cNvPr id="14362" name="Picture 26" descr="https://upload.wikimedia.org/wikipedia/commons/thumb/6/63/Wola_okrzejska_muzeum_H_Sienkiewicza3.JPG/250px-Wola_okrzejska_muzeum_H_Sienkiewicz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3571900" cy="2361433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0" y="55721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Muzeum Henryka Sienkiewicza w Woli Okrzejskiej</a:t>
            </a:r>
            <a:endParaRPr lang="pl-PL" sz="2000" dirty="0"/>
          </a:p>
        </p:txBody>
      </p:sp>
      <p:sp>
        <p:nvSpPr>
          <p:cNvPr id="19" name="Prostokąt 18"/>
          <p:cNvSpPr/>
          <p:nvPr/>
        </p:nvSpPr>
        <p:spPr>
          <a:xfrm>
            <a:off x="1571604" y="214290"/>
            <a:ext cx="6373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i miejsce urodzin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Przycisk akcji: Do przodu lub Następny 20">
            <a:hlinkClick r:id="rId6" action="ppaction://hlinksldjump" highlightClick="1"/>
          </p:cNvPr>
          <p:cNvSpPr/>
          <p:nvPr/>
        </p:nvSpPr>
        <p:spPr>
          <a:xfrm>
            <a:off x="8643966" y="6572272"/>
            <a:ext cx="71438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14282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).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14282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2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"/>
            <a:ext cx="9144000" cy="6850698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85720" y="20002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Henryk Sienkiewicz urodził się we wsi Wola Okrzejska w powiecie łukowskim w zubożałej rodzinie szlacheckiej, pieczętującej się herbem </a:t>
            </a:r>
            <a:r>
              <a:rPr lang="pl-PL" sz="2400" dirty="0" err="1" smtClean="0"/>
              <a:t>Oszyk</a:t>
            </a:r>
            <a:r>
              <a:rPr lang="pl-PL" sz="2400" dirty="0" smtClean="0"/>
              <a:t>, po mieczu wywodzącej się z Tatarów osiadłych na Litwie. Jego rodzicami byli Józef Sienkiewicz (1813–1896) i Stefania Sienkiewicz z domu </a:t>
            </a:r>
            <a:r>
              <a:rPr lang="pl-PL" sz="2400" dirty="0" err="1" smtClean="0"/>
              <a:t>Cieciszowska</a:t>
            </a:r>
            <a:r>
              <a:rPr lang="pl-PL" sz="2400" dirty="0" smtClean="0"/>
              <a:t> (1820–1873). Był jednym z sześciorga dzieci (miał cztery siostry i brata)</a:t>
            </a:r>
            <a:endParaRPr lang="pl-PL" sz="2400" dirty="0"/>
          </a:p>
        </p:txBody>
      </p:sp>
      <p:pic>
        <p:nvPicPr>
          <p:cNvPr id="10242" name="Picture 2" descr="Znalezione obrazy dla zapytania zdjęcie rodziców sienkiewic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429132"/>
            <a:ext cx="3810000" cy="2143125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Pochodzenie</a:t>
            </a:r>
          </a:p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Henryka Sienkiewicza</a:t>
            </a:r>
            <a:endParaRPr lang="pl-P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4" name="Picture 4" descr="Osz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71678"/>
            <a:ext cx="1876425" cy="2286001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6500826" y="1643050"/>
            <a:ext cx="804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 smtClean="0"/>
              <a:t>Oszyk</a:t>
            </a:r>
            <a:endParaRPr lang="pl-PL" sz="2000" dirty="0"/>
          </a:p>
        </p:txBody>
      </p:sp>
      <p:sp>
        <p:nvSpPr>
          <p:cNvPr id="11" name="Przycisk akcji: Do przodu lub Następny 10">
            <a:hlinkClick r:id="rId5" action="ppaction://hlinksldjump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</p:spPr>
      </p:pic>
      <p:pic>
        <p:nvPicPr>
          <p:cNvPr id="8" name="Picture 4" descr="Znalezione obrazy dla zapytania nauka w gimnazjum sienkiewic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1993" y="1214422"/>
            <a:ext cx="4427725" cy="5286412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200024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solidFill>
                  <a:srgbClr val="000000"/>
                </a:solidFill>
              </a:rPr>
              <a:t>W 1858 roku Sienkiewicz rozpoczął naukę w gimnazjum w Warszawie (rozpoczął ją w jednym z gmachów późniejszego UW, by następnie kontynuować w szkole mieszczącej się w Pałacu Staszica, a zakończył w gimnazjum przy ul. Królewskiej). W tamtym czasie będąc w szkole w roku 1864 zdobył swą pierwszą nagrodę za wypracowanie </a:t>
            </a:r>
            <a:r>
              <a:rPr lang="pl-PL" sz="2000" i="1" dirty="0" smtClean="0">
                <a:solidFill>
                  <a:srgbClr val="000000"/>
                </a:solidFill>
              </a:rPr>
              <a:t>Mowa Żółkiewskiego do wojska pod Cecorą</a:t>
            </a:r>
            <a:r>
              <a:rPr lang="pl-PL" sz="2000" dirty="0" smtClean="0">
                <a:solidFill>
                  <a:srgbClr val="000000"/>
                </a:solidFill>
              </a:rPr>
              <a:t>. W szkole nie uzyskiwał jednak wysokich not, najlepiej szły mu przedmioty humanistyczne. 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929330"/>
            <a:ext cx="4553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W 1866 r. uzyskał świadectwo dojrzałości</a:t>
            </a:r>
            <a:r>
              <a:rPr lang="pl-PL" dirty="0" smtClean="0"/>
              <a:t>. 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214290"/>
            <a:ext cx="90034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Nauka w gimnazjum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rzycisk akcji: Do przodu lub Następny 6">
            <a:hlinkClick r:id="rId5" action="ppaction://hlinksldjump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362" name="AutoShape 2" descr="Znalezione obrazy dla zapytania henryk sienkiewicz pom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Picture 2" descr="Znalezione obrazy dla zapytania ładne tło do prezentacji żółte tł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656"/>
            <a:ext cx="9159240" cy="6911656"/>
          </a:xfrm>
          <a:prstGeom prst="rect">
            <a:avLst/>
          </a:prstGeom>
          <a:noFill/>
        </p:spPr>
      </p:pic>
      <p:pic>
        <p:nvPicPr>
          <p:cNvPr id="15370" name="Picture 10" descr="Znalezione obrazy dla zapytania zdjęcie sienkiewicza w młodoś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000528" cy="6357934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1714488"/>
            <a:ext cx="48577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Zgodnie z wolą rodziców zdał na wydział lekarski do Szkoły Głównej Warszawskiej, jednak zrezygnował z medycyny i podjął studia prawnicze, by w ostateczności przenieść się na wydział filologiczno-historyczny. Zdobył tam gruntowną znajomość literatury i języka staropolskiego.</a:t>
            </a:r>
          </a:p>
          <a:p>
            <a:r>
              <a:rPr lang="pl-PL" sz="2400" dirty="0" smtClean="0"/>
              <a:t>Prawdopodobnie w tym czasie napisał swoją pierwszą (niepublikowaną) powieść – </a:t>
            </a:r>
            <a:r>
              <a:rPr lang="pl-PL" sz="2400" i="1" dirty="0" smtClean="0"/>
              <a:t>Ofiara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</p:txBody>
      </p:sp>
      <p:sp>
        <p:nvSpPr>
          <p:cNvPr id="7" name="Prostokąt 6"/>
          <p:cNvSpPr/>
          <p:nvPr/>
        </p:nvSpPr>
        <p:spPr>
          <a:xfrm>
            <a:off x="0" y="285728"/>
            <a:ext cx="4786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Studia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zycisk akcji: Do przodu lub Następny 7">
            <a:hlinkClick r:id="rId4" action="ppaction://hlinksldjump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</p:spPr>
      </p:pic>
      <p:pic>
        <p:nvPicPr>
          <p:cNvPr id="8" name="Picture 2" descr="Znalezione obrazy dla zapytania zdjęcia z podróży sienkiewicza do 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580"/>
            <a:ext cx="3714809" cy="6143692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0" y="6488668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 1878 roku wrócił do Europy.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0" y="28574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8 września 1877 roku opublikował w dzienniku </a:t>
            </a:r>
            <a:r>
              <a:rPr lang="pl-PL" i="1" dirty="0" err="1" smtClean="0"/>
              <a:t>Daily</a:t>
            </a:r>
            <a:r>
              <a:rPr lang="pl-PL" i="1" dirty="0" smtClean="0"/>
              <a:t> </a:t>
            </a:r>
            <a:r>
              <a:rPr lang="pl-PL" i="1" dirty="0" err="1" smtClean="0"/>
              <a:t>Evening</a:t>
            </a:r>
            <a:r>
              <a:rPr lang="pl-PL" i="1" dirty="0" smtClean="0"/>
              <a:t> Post</a:t>
            </a:r>
            <a:r>
              <a:rPr lang="pl-PL" dirty="0" smtClean="0"/>
              <a:t> artykuł </a:t>
            </a:r>
            <a:r>
              <a:rPr lang="pl-PL" i="1" dirty="0" smtClean="0"/>
              <a:t>Poland and Russia</a:t>
            </a:r>
            <a:r>
              <a:rPr lang="pl-PL" dirty="0" smtClean="0"/>
              <a:t>, w którym zaatakował dwulicową politykę władz rosyjskich, które na Bałkanach występowały jako obrońca Słowian, w Królestwie Polskim natomiast gnębiły i prześladowały Polaków. Pisał też </a:t>
            </a:r>
            <a:r>
              <a:rPr lang="pl-PL" i="1" dirty="0" smtClean="0"/>
              <a:t>Szkice węglem</a:t>
            </a:r>
            <a:r>
              <a:rPr lang="pl-PL" dirty="0" smtClean="0"/>
              <a:t> (1876). Pod wpływem podróży do Stanów Zjednoczonych napisał kilka dalszych utworów: </a:t>
            </a:r>
            <a:r>
              <a:rPr lang="pl-PL" i="1" dirty="0" smtClean="0"/>
              <a:t>Komedia z pomyłek</a:t>
            </a:r>
            <a:r>
              <a:rPr lang="pl-PL" dirty="0" smtClean="0"/>
              <a:t> (1878), </a:t>
            </a:r>
            <a:r>
              <a:rPr lang="pl-PL" i="1" dirty="0" smtClean="0"/>
              <a:t>Przez stepy</a:t>
            </a:r>
            <a:r>
              <a:rPr lang="pl-PL" dirty="0" smtClean="0"/>
              <a:t> (1879), </a:t>
            </a:r>
            <a:r>
              <a:rPr lang="pl-PL" i="1" dirty="0" smtClean="0"/>
              <a:t>Za chlebem</a:t>
            </a:r>
            <a:r>
              <a:rPr lang="pl-PL" dirty="0" smtClean="0"/>
              <a:t> (1880), </a:t>
            </a:r>
            <a:r>
              <a:rPr lang="pl-PL" i="1" dirty="0" smtClean="0"/>
              <a:t>W krainie złota</a:t>
            </a:r>
            <a:r>
              <a:rPr lang="pl-PL" dirty="0" smtClean="0"/>
              <a:t> (1881), </a:t>
            </a:r>
            <a:r>
              <a:rPr lang="pl-PL" i="1" dirty="0" smtClean="0"/>
              <a:t>Latarnik</a:t>
            </a:r>
            <a:r>
              <a:rPr lang="pl-PL" dirty="0" smtClean="0"/>
              <a:t> (1881), </a:t>
            </a:r>
            <a:r>
              <a:rPr lang="pl-PL" i="1" dirty="0" smtClean="0"/>
              <a:t>Wspomnienie z </a:t>
            </a:r>
            <a:r>
              <a:rPr lang="pl-PL" i="1" dirty="0" err="1" smtClean="0"/>
              <a:t>Maripozy</a:t>
            </a:r>
            <a:r>
              <a:rPr lang="pl-PL" dirty="0" smtClean="0"/>
              <a:t> (1882), </a:t>
            </a:r>
            <a:r>
              <a:rPr lang="pl-PL" i="1" dirty="0" smtClean="0"/>
              <a:t>Sachem</a:t>
            </a:r>
            <a:r>
              <a:rPr lang="pl-PL" dirty="0" smtClean="0"/>
              <a:t> (1883)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0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W Ameryce zatrzymał się dłużej w Kalifornii. Z tego okresu pochodzą </a:t>
            </a:r>
            <a:r>
              <a:rPr lang="pl-PL" i="1" dirty="0" smtClean="0"/>
              <a:t>Listy z podróży do Ameryki</a:t>
            </a:r>
            <a:r>
              <a:rPr lang="pl-PL" dirty="0" smtClean="0"/>
              <a:t>; drukowane w Gazecie Polskiej zyskały sobie szerokie uznanie czytelników.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0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W lutym 1876 r. wraz z Heleną Modrzejewską i grupą znajomych wybrał się w podróż do USA.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14290"/>
            <a:ext cx="4857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Podróż do U.S.A.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Przycisk akcji: Do przodu lub Następny 9">
            <a:hlinkClick r:id="rId4" action="ppaction://hlinksldjump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" y="-53656"/>
            <a:ext cx="9159240" cy="691165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Druga połowa lat osiemdziesiątych i początek lat dziewięćdziesiątych to dla pisarza okres bardzo wytężonej pracy nad kilkoma powieściami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11429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Po napisaniu trylogii Sienkiewicz napisał nowelę </a:t>
            </a:r>
            <a:r>
              <a:rPr lang="pl-PL" sz="2000" i="1" dirty="0" smtClean="0"/>
              <a:t>Ta trzecia</a:t>
            </a:r>
            <a:r>
              <a:rPr lang="pl-PL" sz="2000" dirty="0" smtClean="0"/>
              <a:t> (1888), z życia cyganerii. W 1888 roku odbył podróż do Hiszpanii. </a:t>
            </a:r>
            <a:endParaRPr lang="pl-PL" sz="2000" dirty="0"/>
          </a:p>
        </p:txBody>
      </p:sp>
      <p:sp>
        <p:nvSpPr>
          <p:cNvPr id="12" name="Prostokąt 11"/>
          <p:cNvSpPr/>
          <p:nvPr/>
        </p:nvSpPr>
        <p:spPr>
          <a:xfrm>
            <a:off x="0" y="2000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</a:t>
            </a:r>
            <a:r>
              <a:rPr lang="pl-PL" sz="2000" dirty="0" smtClean="0"/>
              <a:t>W styczniu 1891 wyruszył w podróż do Afryki. Podróż ta zaowocowała </a:t>
            </a:r>
            <a:r>
              <a:rPr lang="pl-PL" sz="2000" i="1" dirty="0" smtClean="0"/>
              <a:t>Listami z Afryki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3" name="Prostokąt 12"/>
          <p:cNvSpPr/>
          <p:nvPr/>
        </p:nvSpPr>
        <p:spPr>
          <a:xfrm>
            <a:off x="0" y="307181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 1894 roku powstały pierwsze rozdziały </a:t>
            </a:r>
            <a:r>
              <a:rPr lang="pl-PL" sz="2000" i="1" dirty="0" smtClean="0"/>
              <a:t>Quo </a:t>
            </a:r>
            <a:r>
              <a:rPr lang="pl-PL" sz="2000" i="1" dirty="0" err="1" smtClean="0"/>
              <a:t>vadis</a:t>
            </a:r>
            <a:r>
              <a:rPr lang="pl-PL" i="1" dirty="0" smtClean="0"/>
              <a:t>.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0" y="371475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Od roku 1896 pisarz rozpoczął prace nad nową powieścią </a:t>
            </a:r>
            <a:r>
              <a:rPr lang="pl-PL" sz="2000" i="1" dirty="0" smtClean="0"/>
              <a:t>Krzyżacy</a:t>
            </a:r>
            <a:r>
              <a:rPr lang="pl-PL" sz="2000" dirty="0" smtClean="0"/>
              <a:t>, którą ukończył po czterech latach w roku 1900. W tym też roku (1900) pisarz przy zaangażowaniu całego społeczeństwa obchodził jubileusz 25-lecia pracy twórczej i otrzymał od narodu majątek ziemski w Oblęgorku, gdzie utworzył ochronkę (dom dziecka) dla dzieci. </a:t>
            </a:r>
            <a:endParaRPr lang="pl-PL" sz="2000" dirty="0"/>
          </a:p>
        </p:txBody>
      </p:sp>
      <p:pic>
        <p:nvPicPr>
          <p:cNvPr id="17410" name="Picture 2" descr="Znalezione obrazy dla zapytania majatek ziemski w oblęgor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194856" cy="4286280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500562" y="0"/>
            <a:ext cx="48965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solidFill>
                  <a:schemeClr val="bg2"/>
                </a:solidFill>
              </a:rPr>
              <a:t>Muzeum Henryka Sienkiewicza w Oblęgorku</a:t>
            </a:r>
            <a:endParaRPr lang="pl-PL" sz="4400" dirty="0">
              <a:solidFill>
                <a:schemeClr val="bg2"/>
              </a:solidFill>
            </a:endParaRPr>
          </a:p>
        </p:txBody>
      </p:sp>
      <p:sp>
        <p:nvSpPr>
          <p:cNvPr id="16" name="Przycisk akcji: Do przodu lub Następny 15">
            <a:hlinkClick r:id="rId4" action="ppaction://hlinksldjump" highlightClick="1"/>
          </p:cNvPr>
          <p:cNvSpPr/>
          <p:nvPr/>
        </p:nvSpPr>
        <p:spPr>
          <a:xfrm>
            <a:off x="8786842" y="6643710"/>
            <a:ext cx="357158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"/>
            <a:ext cx="9144000" cy="685069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0"/>
            <a:ext cx="8858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UTWORY HENRYKA SIENKIEWICZA</a:t>
            </a:r>
            <a:endParaRPr lang="pl-P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57148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Nowele</a:t>
            </a:r>
          </a:p>
          <a:p>
            <a:r>
              <a:rPr lang="pl-PL" dirty="0" smtClean="0"/>
              <a:t>1872 </a:t>
            </a:r>
            <a:r>
              <a:rPr lang="pl-PL" i="1" dirty="0" smtClean="0"/>
              <a:t>Humoreski z teki </a:t>
            </a:r>
            <a:r>
              <a:rPr lang="pl-PL" i="1" dirty="0" err="1" smtClean="0"/>
              <a:t>Worszyłły</a:t>
            </a:r>
            <a:endParaRPr lang="pl-PL" dirty="0" smtClean="0"/>
          </a:p>
          <a:p>
            <a:r>
              <a:rPr lang="pl-PL" dirty="0" smtClean="0"/>
              <a:t>1875 </a:t>
            </a:r>
            <a:r>
              <a:rPr lang="pl-PL" i="1" dirty="0" smtClean="0"/>
              <a:t>Stary sługa</a:t>
            </a:r>
            <a:endParaRPr lang="pl-PL" dirty="0" smtClean="0"/>
          </a:p>
          <a:p>
            <a:r>
              <a:rPr lang="pl-PL" dirty="0" smtClean="0"/>
              <a:t>1876 </a:t>
            </a:r>
            <a:r>
              <a:rPr lang="pl-PL" i="1" dirty="0" smtClean="0"/>
              <a:t>Hania</a:t>
            </a:r>
            <a:endParaRPr lang="pl-PL" dirty="0" smtClean="0"/>
          </a:p>
          <a:p>
            <a:r>
              <a:rPr lang="pl-PL" dirty="0" smtClean="0"/>
              <a:t>1877 </a:t>
            </a:r>
            <a:r>
              <a:rPr lang="pl-PL" i="1" dirty="0" smtClean="0"/>
              <a:t>Selim Mirza</a:t>
            </a:r>
            <a:endParaRPr lang="pl-PL" dirty="0" smtClean="0"/>
          </a:p>
          <a:p>
            <a:r>
              <a:rPr lang="pl-PL" dirty="0" smtClean="0"/>
              <a:t>1877 </a:t>
            </a:r>
            <a:r>
              <a:rPr lang="pl-PL" i="1" dirty="0" smtClean="0"/>
              <a:t>Szkice węglem</a:t>
            </a:r>
            <a:endParaRPr lang="pl-PL" dirty="0" smtClean="0"/>
          </a:p>
          <a:p>
            <a:r>
              <a:rPr lang="pl-PL" dirty="0" smtClean="0"/>
              <a:t>1878 </a:t>
            </a:r>
            <a:r>
              <a:rPr lang="pl-PL" i="1" dirty="0" smtClean="0"/>
              <a:t>Komedia z pomyłek</a:t>
            </a:r>
            <a:endParaRPr lang="pl-PL" dirty="0" smtClean="0"/>
          </a:p>
          <a:p>
            <a:r>
              <a:rPr lang="pl-PL" dirty="0" smtClean="0"/>
              <a:t>1878 </a:t>
            </a:r>
            <a:r>
              <a:rPr lang="pl-PL" i="1" dirty="0" smtClean="0"/>
              <a:t>Janko Muzykant</a:t>
            </a:r>
            <a:endParaRPr lang="pl-PL" dirty="0" smtClean="0"/>
          </a:p>
          <a:p>
            <a:r>
              <a:rPr lang="pl-PL" dirty="0" smtClean="0"/>
              <a:t>1879 </a:t>
            </a:r>
            <a:r>
              <a:rPr lang="pl-PL" i="1" dirty="0" smtClean="0"/>
              <a:t>Przez stepy</a:t>
            </a:r>
            <a:endParaRPr lang="pl-PL" dirty="0" smtClean="0"/>
          </a:p>
          <a:p>
            <a:r>
              <a:rPr lang="pl-PL" dirty="0" smtClean="0"/>
              <a:t>1880 </a:t>
            </a:r>
            <a:r>
              <a:rPr lang="pl-PL" i="1" dirty="0" smtClean="0"/>
              <a:t>Z pamiętnika poznańskiego nauczyciela</a:t>
            </a:r>
            <a:endParaRPr lang="pl-PL" dirty="0" smtClean="0"/>
          </a:p>
          <a:p>
            <a:r>
              <a:rPr lang="pl-PL" dirty="0" smtClean="0"/>
              <a:t>1880 </a:t>
            </a:r>
            <a:r>
              <a:rPr lang="pl-PL" i="1" dirty="0" smtClean="0"/>
              <a:t>Niewola tatarska</a:t>
            </a:r>
            <a:endParaRPr lang="pl-PL" dirty="0" smtClean="0"/>
          </a:p>
          <a:p>
            <a:r>
              <a:rPr lang="pl-PL" dirty="0" smtClean="0"/>
              <a:t>1880 </a:t>
            </a:r>
            <a:r>
              <a:rPr lang="pl-PL" i="1" dirty="0" smtClean="0"/>
              <a:t>Za chlebem</a:t>
            </a:r>
            <a:r>
              <a:rPr lang="pl-PL" dirty="0" smtClean="0"/>
              <a:t> – na jej podstawie powstało libretto do opery Konstantego Gorskiego</a:t>
            </a:r>
          </a:p>
          <a:p>
            <a:r>
              <a:rPr lang="pl-PL" dirty="0" smtClean="0"/>
              <a:t>1880 </a:t>
            </a:r>
            <a:r>
              <a:rPr lang="pl-PL" i="1" dirty="0" err="1" smtClean="0"/>
              <a:t>Orso</a:t>
            </a:r>
            <a:endParaRPr lang="pl-PL" dirty="0" smtClean="0"/>
          </a:p>
          <a:p>
            <a:r>
              <a:rPr lang="pl-PL" dirty="0" smtClean="0"/>
              <a:t>1881 </a:t>
            </a:r>
            <a:r>
              <a:rPr lang="pl-PL" i="1" dirty="0" smtClean="0"/>
              <a:t>W krainie złota</a:t>
            </a:r>
            <a:endParaRPr lang="pl-PL" dirty="0" smtClean="0"/>
          </a:p>
          <a:p>
            <a:r>
              <a:rPr lang="pl-PL" dirty="0" smtClean="0"/>
              <a:t>1881 </a:t>
            </a:r>
            <a:r>
              <a:rPr lang="pl-PL" i="1" dirty="0" smtClean="0"/>
              <a:t>Latarnik</a:t>
            </a:r>
            <a:endParaRPr lang="pl-PL" dirty="0" smtClean="0"/>
          </a:p>
          <a:p>
            <a:r>
              <a:rPr lang="pl-PL" dirty="0" smtClean="0"/>
              <a:t>1882 </a:t>
            </a:r>
            <a:r>
              <a:rPr lang="pl-PL" i="1" dirty="0" smtClean="0"/>
              <a:t>Bartek Zwycięzca</a:t>
            </a:r>
            <a:endParaRPr lang="pl-PL" dirty="0" smtClean="0"/>
          </a:p>
          <a:p>
            <a:r>
              <a:rPr lang="pl-PL" dirty="0" smtClean="0"/>
              <a:t>1882 </a:t>
            </a:r>
            <a:r>
              <a:rPr lang="pl-PL" i="1" dirty="0" err="1" smtClean="0"/>
              <a:t>Jamioł</a:t>
            </a:r>
            <a:endParaRPr lang="pl-PL" dirty="0" smtClean="0"/>
          </a:p>
          <a:p>
            <a:r>
              <a:rPr lang="pl-PL" dirty="0" smtClean="0"/>
              <a:t>1888 </a:t>
            </a:r>
            <a:r>
              <a:rPr lang="pl-PL" i="1" dirty="0" smtClean="0"/>
              <a:t>Ta trzecia</a:t>
            </a:r>
            <a:endParaRPr lang="pl-PL" dirty="0" smtClean="0"/>
          </a:p>
          <a:p>
            <a:r>
              <a:rPr lang="pl-PL" dirty="0" smtClean="0"/>
              <a:t>1889 </a:t>
            </a:r>
            <a:r>
              <a:rPr lang="pl-PL" i="1" dirty="0" smtClean="0"/>
              <a:t>Sachem</a:t>
            </a:r>
            <a:endParaRPr lang="pl-PL" dirty="0" smtClean="0"/>
          </a:p>
          <a:p>
            <a:r>
              <a:rPr lang="pl-PL" dirty="0" smtClean="0"/>
              <a:t>1889 </a:t>
            </a:r>
            <a:r>
              <a:rPr lang="pl-PL" i="1" dirty="0" smtClean="0"/>
              <a:t>Wspomnienie z </a:t>
            </a:r>
            <a:r>
              <a:rPr lang="pl-PL" i="1" dirty="0" err="1" smtClean="0"/>
              <a:t>Maripozy</a:t>
            </a:r>
            <a:endParaRPr lang="pl-PL" dirty="0" smtClean="0"/>
          </a:p>
          <a:p>
            <a:r>
              <a:rPr lang="pl-PL" dirty="0" smtClean="0"/>
              <a:t>1892 </a:t>
            </a:r>
            <a:r>
              <a:rPr lang="pl-PL" i="1" dirty="0" smtClean="0"/>
              <a:t>Pójdźmy za Nim!</a:t>
            </a:r>
            <a:endParaRPr lang="pl-PL" dirty="0" smtClean="0"/>
          </a:p>
          <a:p>
            <a:r>
              <a:rPr lang="pl-PL" dirty="0" smtClean="0"/>
              <a:t>1897 </a:t>
            </a:r>
            <a:r>
              <a:rPr lang="pl-PL" i="1" dirty="0" smtClean="0"/>
              <a:t>Na jasnym brzegu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Inne utwory</a:t>
            </a:r>
          </a:p>
          <a:p>
            <a:r>
              <a:rPr lang="pl-PL" dirty="0" smtClean="0"/>
              <a:t>1880 </a:t>
            </a:r>
            <a:r>
              <a:rPr lang="pl-PL" i="1" dirty="0" smtClean="0"/>
              <a:t>Listy z podróży do Ameryki</a:t>
            </a:r>
            <a:r>
              <a:rPr lang="pl-PL" dirty="0" smtClean="0"/>
              <a:t> (reportaże)</a:t>
            </a:r>
          </a:p>
          <a:p>
            <a:r>
              <a:rPr lang="pl-PL" dirty="0" smtClean="0"/>
              <a:t>1890 </a:t>
            </a:r>
            <a:r>
              <a:rPr lang="pl-PL" i="1" dirty="0" smtClean="0"/>
              <a:t>Listy z Afryki</a:t>
            </a:r>
            <a:r>
              <a:rPr lang="pl-PL" dirty="0" smtClean="0"/>
              <a:t> (reportaże)</a:t>
            </a:r>
          </a:p>
          <a:p>
            <a:r>
              <a:rPr lang="pl-PL" dirty="0" smtClean="0"/>
              <a:t>1900 </a:t>
            </a:r>
            <a:r>
              <a:rPr lang="pl-PL" i="1" dirty="0" smtClean="0"/>
              <a:t>Zagłoba swatem</a:t>
            </a:r>
            <a:r>
              <a:rPr lang="pl-PL" dirty="0" smtClean="0"/>
              <a:t> (sztuka sceniczna)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572000" y="150017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Powieści</a:t>
            </a:r>
          </a:p>
          <a:p>
            <a:r>
              <a:rPr lang="pl-PL" dirty="0" smtClean="0"/>
              <a:t>1872 </a:t>
            </a:r>
            <a:r>
              <a:rPr lang="pl-PL" i="1" dirty="0" smtClean="0"/>
              <a:t>Na marne</a:t>
            </a:r>
            <a:endParaRPr lang="pl-PL" dirty="0" smtClean="0"/>
          </a:p>
          <a:p>
            <a:r>
              <a:rPr lang="pl-PL" dirty="0" smtClean="0"/>
              <a:t>Trylogia:</a:t>
            </a:r>
          </a:p>
          <a:p>
            <a:pPr lvl="1"/>
            <a:r>
              <a:rPr lang="pl-PL" i="1" dirty="0" smtClean="0"/>
              <a:t>Ogniem i mieczem</a:t>
            </a:r>
            <a:r>
              <a:rPr lang="pl-PL" dirty="0" smtClean="0"/>
              <a:t> (1884)</a:t>
            </a:r>
          </a:p>
          <a:p>
            <a:pPr lvl="1"/>
            <a:r>
              <a:rPr lang="pl-PL" i="1" dirty="0" smtClean="0"/>
              <a:t>Potop</a:t>
            </a:r>
            <a:r>
              <a:rPr lang="pl-PL" dirty="0" smtClean="0"/>
              <a:t> (1886)</a:t>
            </a:r>
          </a:p>
          <a:p>
            <a:pPr lvl="1"/>
            <a:r>
              <a:rPr lang="pl-PL" i="1" dirty="0" smtClean="0"/>
              <a:t>Pan Wołodyjowski</a:t>
            </a:r>
            <a:r>
              <a:rPr lang="pl-PL" dirty="0" smtClean="0"/>
              <a:t> (1888)</a:t>
            </a:r>
          </a:p>
          <a:p>
            <a:r>
              <a:rPr lang="pl-PL" dirty="0" smtClean="0"/>
              <a:t>1891 </a:t>
            </a:r>
            <a:r>
              <a:rPr lang="pl-PL" i="1" dirty="0" smtClean="0"/>
              <a:t>Bez dogmatu</a:t>
            </a:r>
            <a:endParaRPr lang="pl-PL" dirty="0" smtClean="0"/>
          </a:p>
          <a:p>
            <a:r>
              <a:rPr lang="pl-PL" dirty="0" smtClean="0"/>
              <a:t>1894 </a:t>
            </a:r>
            <a:r>
              <a:rPr lang="pl-PL" i="1" dirty="0" smtClean="0"/>
              <a:t>Rodzina Połanieckich</a:t>
            </a:r>
            <a:endParaRPr lang="pl-PL" dirty="0" smtClean="0"/>
          </a:p>
          <a:p>
            <a:r>
              <a:rPr lang="pl-PL" dirty="0" smtClean="0"/>
              <a:t>1896 </a:t>
            </a:r>
            <a:r>
              <a:rPr lang="pl-PL" i="1" dirty="0" smtClean="0"/>
              <a:t>Quo </a:t>
            </a:r>
            <a:r>
              <a:rPr lang="pl-PL" i="1" dirty="0" err="1" smtClean="0"/>
              <a:t>vadis</a:t>
            </a:r>
            <a:endParaRPr lang="pl-PL" dirty="0" smtClean="0"/>
          </a:p>
          <a:p>
            <a:r>
              <a:rPr lang="pl-PL" dirty="0" smtClean="0"/>
              <a:t>1900 </a:t>
            </a:r>
            <a:r>
              <a:rPr lang="pl-PL" i="1" dirty="0" smtClean="0"/>
              <a:t>Krzyżacy</a:t>
            </a:r>
            <a:endParaRPr lang="pl-PL" dirty="0" smtClean="0"/>
          </a:p>
          <a:p>
            <a:r>
              <a:rPr lang="pl-PL" dirty="0" smtClean="0"/>
              <a:t>1906 </a:t>
            </a:r>
            <a:r>
              <a:rPr lang="pl-PL" i="1" dirty="0" smtClean="0"/>
              <a:t>Na polu chwały</a:t>
            </a:r>
            <a:endParaRPr lang="pl-PL" dirty="0" smtClean="0"/>
          </a:p>
          <a:p>
            <a:r>
              <a:rPr lang="pl-PL" dirty="0" smtClean="0"/>
              <a:t>1910 </a:t>
            </a:r>
            <a:r>
              <a:rPr lang="pl-PL" i="1" dirty="0" smtClean="0"/>
              <a:t>Wiry</a:t>
            </a:r>
            <a:endParaRPr lang="pl-PL" dirty="0" smtClean="0"/>
          </a:p>
          <a:p>
            <a:r>
              <a:rPr lang="pl-PL" dirty="0" smtClean="0"/>
              <a:t>1912 </a:t>
            </a:r>
            <a:r>
              <a:rPr lang="pl-PL" i="1" dirty="0" smtClean="0"/>
              <a:t>W pustyni i w puszczy</a:t>
            </a:r>
            <a:endParaRPr lang="pl-PL" dirty="0" smtClean="0"/>
          </a:p>
          <a:p>
            <a:r>
              <a:rPr lang="pl-PL" dirty="0" smtClean="0"/>
              <a:t>1914 </a:t>
            </a:r>
            <a:r>
              <a:rPr lang="pl-PL" i="1" dirty="0" smtClean="0"/>
              <a:t>Legiony</a:t>
            </a:r>
            <a:endParaRPr lang="pl-PL" dirty="0"/>
          </a:p>
        </p:txBody>
      </p:sp>
      <p:sp>
        <p:nvSpPr>
          <p:cNvPr id="9" name="Przycisk akcji: Do przodu lub Następny 8">
            <a:hlinkClick r:id="rId3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ładne tło do prezentacji żółte t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"/>
            <a:ext cx="9144000" cy="6850698"/>
          </a:xfrm>
          <a:prstGeom prst="rect">
            <a:avLst/>
          </a:prstGeom>
          <a:noFill/>
        </p:spPr>
      </p:pic>
      <p:pic>
        <p:nvPicPr>
          <p:cNvPr id="3" name="Picture 4" descr="Znalezione obrazy dla zapytania nagroda nobla sienkiewi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2643206" cy="264320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357290" y="47863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W swoim odczycie noblowskim laureat powiedział, że choć Polska uważana jest za martwą i pogrzebaną, to jednak dzięki jego nagrodzie dała ona świadectwo swej sile przetrwania i woli zwycięstwa. 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357158" y="2571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i="1" dirty="0" smtClean="0"/>
              <a:t>Henryk Sienkiewicz to pierwszy Polak uhonorowany Nagrodą Nobla w dziedzinie literatury, doceniony za całokształt twórczości i – jak wówczas stwierdzono – rzadko spotykany geniusz, który wcielił w siebie ducha Narodu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0" y="285728"/>
            <a:ext cx="7429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Nagroda nobla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1905</a:t>
            </a:r>
          </a:p>
        </p:txBody>
      </p:sp>
      <p:sp>
        <p:nvSpPr>
          <p:cNvPr id="7" name="Przycisk akcji: Do przodu lub Następny 6">
            <a:hlinkClick r:id="rId4" action="ppaction://hlinksldjump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579</Words>
  <Application>Microsoft Office PowerPoint</Application>
  <PresentationFormat>Pokaz na ekranie (4:3)</PresentationFormat>
  <Paragraphs>140</Paragraphs>
  <Slides>15</Slides>
  <Notes>3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Henryk Sienkiewicz</dc:title>
  <dc:creator>Patryk</dc:creator>
  <cp:lastModifiedBy>spzglobien5</cp:lastModifiedBy>
  <cp:revision>305</cp:revision>
  <dcterms:created xsi:type="dcterms:W3CDTF">2016-10-29T12:00:18Z</dcterms:created>
  <dcterms:modified xsi:type="dcterms:W3CDTF">2016-11-15T10:34:31Z</dcterms:modified>
</cp:coreProperties>
</file>