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sldIdLst>
    <p:sldId id="256" r:id="rId2"/>
    <p:sldId id="258" r:id="rId3"/>
    <p:sldId id="267" r:id="rId4"/>
    <p:sldId id="265" r:id="rId5"/>
    <p:sldId id="264" r:id="rId6"/>
    <p:sldId id="266" r:id="rId7"/>
    <p:sldId id="269" r:id="rId8"/>
    <p:sldId id="270" r:id="rId9"/>
    <p:sldId id="271" r:id="rId10"/>
    <p:sldId id="272" r:id="rId11"/>
    <p:sldId id="260" r:id="rId12"/>
    <p:sldId id="268" r:id="rId13"/>
    <p:sldId id="273" r:id="rId14"/>
    <p:sldId id="261" r:id="rId15"/>
    <p:sldId id="274" r:id="rId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4" d="100"/>
          <a:sy n="44" d="100"/>
        </p:scale>
        <p:origin x="546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EB398-30A2-4992-B9B8-F64C7508421C}" type="datetimeFigureOut">
              <a:rPr lang="pl-PL" smtClean="0"/>
              <a:pPr/>
              <a:t>2016-11-15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4199-8EFB-421D-8FDA-B456EA05781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EB398-30A2-4992-B9B8-F64C7508421C}" type="datetimeFigureOut">
              <a:rPr lang="pl-PL" smtClean="0"/>
              <a:pPr/>
              <a:t>2016-11-15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4199-8EFB-421D-8FDA-B456EA05781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EB398-30A2-4992-B9B8-F64C7508421C}" type="datetimeFigureOut">
              <a:rPr lang="pl-PL" smtClean="0"/>
              <a:pPr/>
              <a:t>2016-11-15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4199-8EFB-421D-8FDA-B456EA05781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EB398-30A2-4992-B9B8-F64C7508421C}" type="datetimeFigureOut">
              <a:rPr lang="pl-PL" smtClean="0"/>
              <a:pPr/>
              <a:t>2016-11-15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4199-8EFB-421D-8FDA-B456EA05781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EB398-30A2-4992-B9B8-F64C7508421C}" type="datetimeFigureOut">
              <a:rPr lang="pl-PL" smtClean="0"/>
              <a:pPr/>
              <a:t>2016-11-15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4199-8EFB-421D-8FDA-B456EA05781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EB398-30A2-4992-B9B8-F64C7508421C}" type="datetimeFigureOut">
              <a:rPr lang="pl-PL" smtClean="0"/>
              <a:pPr/>
              <a:t>2016-11-15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4199-8EFB-421D-8FDA-B456EA05781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EB398-30A2-4992-B9B8-F64C7508421C}" type="datetimeFigureOut">
              <a:rPr lang="pl-PL" smtClean="0"/>
              <a:pPr/>
              <a:t>2016-11-15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4199-8EFB-421D-8FDA-B456EA05781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EB398-30A2-4992-B9B8-F64C7508421C}" type="datetimeFigureOut">
              <a:rPr lang="pl-PL" smtClean="0"/>
              <a:pPr/>
              <a:t>2016-11-15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4199-8EFB-421D-8FDA-B456EA05781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EB398-30A2-4992-B9B8-F64C7508421C}" type="datetimeFigureOut">
              <a:rPr lang="pl-PL" smtClean="0"/>
              <a:pPr/>
              <a:t>2016-11-15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4199-8EFB-421D-8FDA-B456EA05781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EB398-30A2-4992-B9B8-F64C7508421C}" type="datetimeFigureOut">
              <a:rPr lang="pl-PL" smtClean="0"/>
              <a:pPr/>
              <a:t>2016-11-15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4199-8EFB-421D-8FDA-B456EA05781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EB398-30A2-4992-B9B8-F64C7508421C}" type="datetimeFigureOut">
              <a:rPr lang="pl-PL" smtClean="0"/>
              <a:pPr/>
              <a:t>2016-11-15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4199-8EFB-421D-8FDA-B456EA05781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87EB398-30A2-4992-B9B8-F64C7508421C}" type="datetimeFigureOut">
              <a:rPr lang="pl-PL" smtClean="0"/>
              <a:pPr/>
              <a:t>2016-11-15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4C04199-8EFB-421D-8FDA-B456EA057817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hyperlink" Target="https://pl.wikipedia.org/wiki/Rzesz%C3%B3w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-3024816" y="273546"/>
            <a:ext cx="1201293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TADEUSZ nalepa-</a:t>
            </a:r>
          </a:p>
        </p:txBody>
      </p:sp>
      <p:pic>
        <p:nvPicPr>
          <p:cNvPr id="1026" name="Picture 2" descr="Znaleziony obra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329" y="2435417"/>
            <a:ext cx="2800351" cy="3906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naleziony obra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72" y="3107868"/>
            <a:ext cx="2651477" cy="35786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nalezione obrazy dla zapytania tadeusz nalep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800" y="2814935"/>
            <a:ext cx="2849509" cy="3871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6777990" y="2173807"/>
            <a:ext cx="52749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Wykonała: Maja Tondera,kl.4</a:t>
            </a:r>
            <a:endParaRPr lang="pl-PL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142375" y="1273728"/>
            <a:ext cx="77540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Ojciec polskiego bluesa</a:t>
            </a:r>
            <a:endParaRPr lang="pl-PL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9" name="Tadeusz Nalepa - Kiedy byłem małym chłopce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00" end="5701.125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482090" y="15874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0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177" y="937259"/>
            <a:ext cx="4338174" cy="3110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94310" y="571499"/>
            <a:ext cx="58293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Tadeusz i Grażyna pobrali się po trzech latach</a:t>
            </a:r>
            <a:r>
              <a:rPr lang="pl-PL" dirty="0" smtClean="0"/>
              <a:t>.</a:t>
            </a:r>
          </a:p>
          <a:p>
            <a:r>
              <a:rPr lang="pl-PL" dirty="0" smtClean="0"/>
              <a:t> Drugi </a:t>
            </a:r>
            <a:r>
              <a:rPr lang="pl-PL" dirty="0"/>
              <a:t>raz stanął więc przed ołtarzem w 1989 roku w polskim kościele w Jersey City. Młoda para urządziła wesele w światowej stolicy hazardu i rozrywki, czyli w Las Vegas. </a:t>
            </a:r>
            <a:endParaRPr lang="pl-PL" dirty="0" smtClean="0"/>
          </a:p>
          <a:p>
            <a:r>
              <a:rPr lang="pl-PL" dirty="0" smtClean="0"/>
              <a:t>Po </a:t>
            </a:r>
            <a:r>
              <a:rPr lang="pl-PL" dirty="0"/>
              <a:t>powrocie do Polski, już jako małżeństwo, kilkakrotnie przeprowadzali się, żeby w końcu osiąść w pięknej podwarszawskiej posiadłości. Tutaj spędzili wspólnie ostatnie lata </a:t>
            </a:r>
            <a:r>
              <a:rPr lang="pl-PL" dirty="0" smtClean="0"/>
              <a:t>życia</a:t>
            </a:r>
            <a:endParaRPr lang="pl-PL" dirty="0"/>
          </a:p>
        </p:txBody>
      </p:sp>
      <p:pic>
        <p:nvPicPr>
          <p:cNvPr id="10244" name="Picture 4" descr="Znalezione obrazy dla zapytania grażyna nale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53" y="3156822"/>
            <a:ext cx="3697785" cy="2958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7413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96923" y="351472"/>
            <a:ext cx="100926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 ostatnich latach życia poważnie chorował. Między innymi ze względu na </a:t>
            </a:r>
            <a:r>
              <a:rPr lang="pl-PL" dirty="0" smtClean="0"/>
              <a:t>niewydolność nerek</a:t>
            </a:r>
            <a:r>
              <a:rPr lang="pl-PL" dirty="0"/>
              <a:t> </a:t>
            </a:r>
            <a:r>
              <a:rPr lang="pl-PL" dirty="0" smtClean="0"/>
              <a:t>był</a:t>
            </a:r>
            <a:r>
              <a:rPr lang="pl-PL" dirty="0"/>
              <a:t> dializowany a w 1992 miał przeszczepioną </a:t>
            </a:r>
            <a:r>
              <a:rPr lang="pl-PL" dirty="0" smtClean="0"/>
              <a:t>nerkę. </a:t>
            </a:r>
          </a:p>
          <a:p>
            <a:r>
              <a:rPr lang="pl-PL" dirty="0" smtClean="0"/>
              <a:t>Zmarł </a:t>
            </a:r>
            <a:r>
              <a:rPr lang="pl-PL" dirty="0"/>
              <a:t>4 marca 2007 w wyniku ciężkiej choroby nerek.</a:t>
            </a:r>
          </a:p>
          <a:p>
            <a:r>
              <a:rPr lang="pl-PL" dirty="0"/>
              <a:t>Tadeusz Nalepa został pochowany dnia 12 marca 2007 na Cmentarzu Powązkowskim w Warszawie. W pogrzebie artysty uczestniczyła rodzina, licznie przybyli fani i </a:t>
            </a:r>
            <a:r>
              <a:rPr lang="pl-PL" dirty="0" smtClean="0"/>
              <a:t>przyjaciele.</a:t>
            </a:r>
            <a:endParaRPr lang="pl-PL" dirty="0"/>
          </a:p>
        </p:txBody>
      </p:sp>
      <p:pic>
        <p:nvPicPr>
          <p:cNvPr id="6146" name="Picture 2" descr="Znalezione obrazy dla zapytania tadeusz nalepa pogrz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070" y="2377440"/>
            <a:ext cx="2719822" cy="3756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Znalezione obrazy dla zapytania tadeusz nalepa pogrz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84" y="3684905"/>
            <a:ext cx="4176395" cy="25789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2061209" y="182880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pl-PL" dirty="0">
                <a:solidFill>
                  <a:prstClr val="black"/>
                </a:solidFill>
              </a:rPr>
              <a:t>W jednym z ostatnich udzielonych wywiadów, kiedy już bardzo chorował, Nalepa przyznał: – </a:t>
            </a:r>
            <a:r>
              <a:rPr lang="pl-PL" b="1" i="1" dirty="0">
                <a:solidFill>
                  <a:prstClr val="black"/>
                </a:solidFill>
              </a:rPr>
              <a:t>Gdybym miał zaczynać od nowa, niczego w swoim życiu nie chciałbym zmieniać. </a:t>
            </a:r>
            <a:r>
              <a:rPr lang="pl-PL" dirty="0">
                <a:solidFill>
                  <a:prstClr val="black"/>
                </a:solidFill>
              </a:rPr>
              <a:t>Takim właśnie, radosnym i pełnym optymizmu zapamiętała go Grażyna, która była przy nim do końca, a dziś pielęgnuje pamięć o ukochanym mężu.</a:t>
            </a:r>
          </a:p>
        </p:txBody>
      </p:sp>
    </p:spTree>
    <p:extLst>
      <p:ext uri="{BB962C8B-B14F-4D97-AF65-F5344CB8AC3E}">
        <p14:creationId xmlns:p14="http://schemas.microsoft.com/office/powerpoint/2010/main" val="32004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78130" y="798195"/>
            <a:ext cx="8534400" cy="3474720"/>
          </a:xfrm>
        </p:spPr>
        <p:txBody>
          <a:bodyPr/>
          <a:lstStyle/>
          <a:p>
            <a:pPr marL="45720" indent="0">
              <a:buNone/>
            </a:pPr>
            <a:r>
              <a:rPr lang="pl-PL" dirty="0"/>
              <a:t>We wrześniu 2008 r. wydana została płyta W hołdzie Tadeuszowi Nalepie, zawierająca 13 utworów. Autorem projektu jest Jan Borysewicz, razem z którym wystąpili m.in. Piotr Nalepa z zespołem Nie-bo, Paweł Kukiz, Leszek Cichoński, Jerzy Styczyński, Andrzej Nowak, Maciej Balcar, Dariusz Kozakiewicz, Marek Raduli, Maciej Silski, Piotr Cugowski, Marek "Georgia" Pieczara.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525" y="3097530"/>
            <a:ext cx="3520171" cy="3493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4938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0" y="1463040"/>
            <a:ext cx="8534400" cy="3474720"/>
          </a:xfrm>
        </p:spPr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r>
              <a:rPr lang="pl-PL" dirty="0" smtClean="0">
                <a:solidFill>
                  <a:srgbClr val="222222"/>
                </a:solidFill>
                <a:latin typeface="Arial"/>
              </a:rPr>
              <a:t>O </a:t>
            </a:r>
            <a:r>
              <a:rPr lang="pl-PL" dirty="0">
                <a:solidFill>
                  <a:srgbClr val="222222"/>
                </a:solidFill>
                <a:latin typeface="Arial"/>
              </a:rPr>
              <a:t>znaczeniu zespołu </a:t>
            </a:r>
            <a:r>
              <a:rPr lang="pl-PL" dirty="0" err="1">
                <a:solidFill>
                  <a:srgbClr val="222222"/>
                </a:solidFill>
                <a:latin typeface="Arial"/>
              </a:rPr>
              <a:t>Breakout</a:t>
            </a:r>
            <a:r>
              <a:rPr lang="pl-PL" dirty="0">
                <a:solidFill>
                  <a:srgbClr val="222222"/>
                </a:solidFill>
                <a:latin typeface="Arial"/>
              </a:rPr>
              <a:t> dla polskiej muzyki rockowej świadczy zainicjowanie </a:t>
            </a:r>
            <a:r>
              <a:rPr lang="pl-PL" b="1" dirty="0">
                <a:solidFill>
                  <a:srgbClr val="222222"/>
                </a:solidFill>
                <a:latin typeface="Arial"/>
              </a:rPr>
              <a:t>I </a:t>
            </a:r>
            <a:r>
              <a:rPr lang="pl-PL" dirty="0" err="1">
                <a:solidFill>
                  <a:srgbClr val="222222"/>
                </a:solidFill>
                <a:latin typeface="Arial"/>
              </a:rPr>
              <a:t>Breakout</a:t>
            </a:r>
            <a:r>
              <a:rPr lang="pl-PL" dirty="0">
                <a:solidFill>
                  <a:srgbClr val="222222"/>
                </a:solidFill>
                <a:latin typeface="Arial"/>
              </a:rPr>
              <a:t> Festiwal w Rzeszowie</a:t>
            </a:r>
            <a:r>
              <a:rPr lang="pl-PL" dirty="0" smtClean="0">
                <a:solidFill>
                  <a:srgbClr val="222222"/>
                </a:solidFill>
                <a:latin typeface="Arial"/>
              </a:rPr>
              <a:t>.</a:t>
            </a:r>
          </a:p>
          <a:p>
            <a:pPr marL="45720" indent="0">
              <a:buNone/>
            </a:pPr>
            <a:r>
              <a:rPr lang="pl-PL" dirty="0">
                <a:solidFill>
                  <a:srgbClr val="222222"/>
                </a:solidFill>
                <a:latin typeface="Arial"/>
              </a:rPr>
              <a:t> </a:t>
            </a:r>
            <a:r>
              <a:rPr lang="pl-PL" dirty="0" smtClean="0">
                <a:solidFill>
                  <a:srgbClr val="222222"/>
                </a:solidFill>
                <a:latin typeface="Arial"/>
              </a:rPr>
              <a:t> Koncert </a:t>
            </a:r>
            <a:r>
              <a:rPr lang="pl-PL" dirty="0">
                <a:solidFill>
                  <a:srgbClr val="222222"/>
                </a:solidFill>
                <a:latin typeface="Arial"/>
              </a:rPr>
              <a:t>odbył się po raz pierwszy </a:t>
            </a:r>
            <a:r>
              <a:rPr lang="pl-PL" b="1" dirty="0">
                <a:solidFill>
                  <a:srgbClr val="222222"/>
                </a:solidFill>
                <a:latin typeface="Arial"/>
              </a:rPr>
              <a:t>19 czerwca 2007 r.</a:t>
            </a:r>
            <a:r>
              <a:rPr lang="pl-PL" dirty="0">
                <a:solidFill>
                  <a:srgbClr val="222222"/>
                </a:solidFill>
                <a:latin typeface="Arial"/>
              </a:rPr>
              <a:t> w </a:t>
            </a:r>
            <a:r>
              <a:rPr lang="pl-PL" b="1" dirty="0">
                <a:solidFill>
                  <a:srgbClr val="222222"/>
                </a:solidFill>
                <a:latin typeface="Arial"/>
              </a:rPr>
              <a:t>Hali </a:t>
            </a:r>
            <a:r>
              <a:rPr lang="pl-PL" b="1" dirty="0" err="1">
                <a:solidFill>
                  <a:srgbClr val="222222"/>
                </a:solidFill>
                <a:latin typeface="Arial"/>
              </a:rPr>
              <a:t>Podpromie</a:t>
            </a:r>
            <a:r>
              <a:rPr lang="pl-PL" dirty="0" smtClean="0">
                <a:solidFill>
                  <a:srgbClr val="222222"/>
                </a:solidFill>
                <a:latin typeface="Arial"/>
              </a:rPr>
              <a:t>.. </a:t>
            </a:r>
            <a:r>
              <a:rPr lang="pl-PL" dirty="0">
                <a:solidFill>
                  <a:srgbClr val="222222"/>
                </a:solidFill>
                <a:latin typeface="Arial"/>
              </a:rPr>
              <a:t>Pomysłodawcą projektu był </a:t>
            </a:r>
            <a:r>
              <a:rPr lang="pl-PL" b="1" dirty="0">
                <a:solidFill>
                  <a:srgbClr val="222222"/>
                </a:solidFill>
                <a:latin typeface="Arial"/>
              </a:rPr>
              <a:t>Tomasz </a:t>
            </a:r>
            <a:r>
              <a:rPr lang="pl-PL" b="1" dirty="0" err="1">
                <a:solidFill>
                  <a:srgbClr val="222222"/>
                </a:solidFill>
                <a:latin typeface="Arial"/>
              </a:rPr>
              <a:t>Paulukiewicz</a:t>
            </a:r>
            <a:r>
              <a:rPr lang="pl-PL" dirty="0">
                <a:solidFill>
                  <a:srgbClr val="222222"/>
                </a:solidFill>
                <a:latin typeface="Arial"/>
              </a:rPr>
              <a:t>, który wcześniej odpowiadał za koncert </a:t>
            </a:r>
            <a:r>
              <a:rPr lang="pl-PL" i="1" dirty="0" err="1">
                <a:solidFill>
                  <a:srgbClr val="222222"/>
                </a:solidFill>
                <a:latin typeface="Arial"/>
              </a:rPr>
              <a:t>Breakout</a:t>
            </a:r>
            <a:r>
              <a:rPr lang="pl-PL" i="1" dirty="0">
                <a:solidFill>
                  <a:srgbClr val="222222"/>
                </a:solidFill>
                <a:latin typeface="Arial"/>
              </a:rPr>
              <a:t> wraca do domu</a:t>
            </a:r>
            <a:r>
              <a:rPr lang="pl-PL" dirty="0">
                <a:solidFill>
                  <a:srgbClr val="222222"/>
                </a:solidFill>
                <a:latin typeface="Arial"/>
              </a:rPr>
              <a:t> oraz </a:t>
            </a:r>
            <a:r>
              <a:rPr lang="pl-PL" i="1" dirty="0">
                <a:solidFill>
                  <a:srgbClr val="222222"/>
                </a:solidFill>
                <a:latin typeface="Arial"/>
              </a:rPr>
              <a:t>Rzeka Dzieciństwa – 60 urodziny Tadeusza Nalepy</a:t>
            </a:r>
            <a:r>
              <a:rPr lang="pl-PL" dirty="0">
                <a:solidFill>
                  <a:srgbClr val="222222"/>
                </a:solidFill>
                <a:latin typeface="Arial"/>
              </a:rPr>
              <a:t>. </a:t>
            </a:r>
            <a:endParaRPr lang="pl-PL" dirty="0" smtClean="0">
              <a:solidFill>
                <a:srgbClr val="222222"/>
              </a:solidFill>
              <a:latin typeface="Arial"/>
            </a:endParaRPr>
          </a:p>
          <a:p>
            <a:pPr marL="45720" indent="0">
              <a:buNone/>
            </a:pPr>
            <a:r>
              <a:rPr lang="pl-PL" dirty="0" smtClean="0">
                <a:solidFill>
                  <a:srgbClr val="222222"/>
                </a:solidFill>
                <a:latin typeface="Arial"/>
              </a:rPr>
              <a:t>Dzięki </a:t>
            </a:r>
            <a:r>
              <a:rPr lang="pl-PL" dirty="0">
                <a:solidFill>
                  <a:srgbClr val="222222"/>
                </a:solidFill>
                <a:latin typeface="Arial"/>
              </a:rPr>
              <a:t>pomocy Klubu Pod Palmą oraz Roberta Lubery udało mu się zrealizować swoje plany. Był to jedyny w Polsce festiwal, który prezentował tylko i wyłącznie </a:t>
            </a:r>
            <a:r>
              <a:rPr lang="pl-PL" b="1" dirty="0">
                <a:solidFill>
                  <a:srgbClr val="222222"/>
                </a:solidFill>
                <a:latin typeface="Arial"/>
              </a:rPr>
              <a:t>rock w najczystszej postaci</a:t>
            </a:r>
            <a:r>
              <a:rPr lang="pl-PL" dirty="0">
                <a:solidFill>
                  <a:srgbClr val="222222"/>
                </a:solidFill>
                <a:latin typeface="Arial"/>
              </a:rPr>
              <a:t>. A powstał głównie z myślą o tym, aby </a:t>
            </a:r>
            <a:r>
              <a:rPr lang="pl-PL" b="1" dirty="0">
                <a:solidFill>
                  <a:srgbClr val="222222"/>
                </a:solidFill>
                <a:latin typeface="Arial"/>
              </a:rPr>
              <a:t>oddać hołd Tadeuszowi Nalepie oraz Mirze </a:t>
            </a:r>
            <a:r>
              <a:rPr lang="pl-PL" b="1" dirty="0" err="1">
                <a:solidFill>
                  <a:srgbClr val="222222"/>
                </a:solidFill>
                <a:latin typeface="Arial"/>
              </a:rPr>
              <a:t>Kubasińskiej</a:t>
            </a:r>
            <a:r>
              <a:rPr lang="pl-PL" dirty="0">
                <a:solidFill>
                  <a:srgbClr val="222222"/>
                </a:solidFill>
                <a:latin typeface="Arial"/>
              </a:rPr>
              <a:t>. Muzycy, których zaproszono do odtworzenia piosenek </a:t>
            </a:r>
            <a:r>
              <a:rPr lang="pl-PL" dirty="0" err="1">
                <a:solidFill>
                  <a:srgbClr val="222222"/>
                </a:solidFill>
                <a:latin typeface="Arial"/>
              </a:rPr>
              <a:t>Breakout</a:t>
            </a:r>
            <a:r>
              <a:rPr lang="pl-PL" dirty="0">
                <a:solidFill>
                  <a:srgbClr val="222222"/>
                </a:solidFill>
                <a:latin typeface="Arial"/>
              </a:rPr>
              <a:t>, to m. in. Dżem, Perfect, Kasia Kowalska, Paweł Kukiz, Ewa Bem, czy Maciej Maleńczuk. </a:t>
            </a:r>
            <a:endParaRPr lang="pl-PL" dirty="0" smtClean="0">
              <a:solidFill>
                <a:srgbClr val="222222"/>
              </a:solidFill>
              <a:latin typeface="Arial"/>
            </a:endParaRPr>
          </a:p>
          <a:p>
            <a:pPr marL="45720" indent="0">
              <a:buNone/>
            </a:pP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309550" y="591145"/>
            <a:ext cx="61093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Breakout</a:t>
            </a:r>
            <a:r>
              <a:rPr lang="pl-PL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 Festiwal</a:t>
            </a:r>
            <a:endParaRPr lang="pl-PL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760" y="782955"/>
            <a:ext cx="2857500" cy="4057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773" y="4502252"/>
            <a:ext cx="3153104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87" y="4667250"/>
            <a:ext cx="2912745" cy="1956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6551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-1664374" y="297180"/>
            <a:ext cx="8683348" cy="1143000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>
                <a:latin typeface="Castellar" panose="020A0402060406010301" pitchFamily="18" charset="0"/>
              </a:rPr>
              <a:t>Pomnik Tadeusza Nalepy</a:t>
            </a:r>
            <a:endParaRPr lang="pl-PL" dirty="0">
              <a:latin typeface="Castellar" panose="020A0402060406010301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53390" y="184773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solidFill>
                  <a:srgbClr val="444444"/>
                </a:solidFill>
                <a:latin typeface="Arial"/>
              </a:rPr>
              <a:t>Podążając ulicą 3 Maja, głównym deptakiem miasta, możemy spotkać idącego Tadeusza </a:t>
            </a:r>
            <a:r>
              <a:rPr lang="pl-PL" dirty="0" err="1" smtClean="0">
                <a:solidFill>
                  <a:srgbClr val="444444"/>
                </a:solidFill>
                <a:latin typeface="Arial"/>
              </a:rPr>
              <a:t>Nalepę,ubranego</a:t>
            </a:r>
            <a:r>
              <a:rPr lang="pl-PL" dirty="0" smtClean="0">
                <a:solidFill>
                  <a:srgbClr val="444444"/>
                </a:solidFill>
                <a:latin typeface="Arial"/>
              </a:rPr>
              <a:t> </a:t>
            </a:r>
            <a:r>
              <a:rPr lang="pl-PL" dirty="0">
                <a:solidFill>
                  <a:srgbClr val="444444"/>
                </a:solidFill>
                <a:latin typeface="Arial"/>
              </a:rPr>
              <a:t>w skórzaną kurtkę i wąskie spodnie, trzymającego gitarę w ręce. Pomnik</a:t>
            </a:r>
            <a:r>
              <a:rPr lang="pl-PL" b="1" dirty="0">
                <a:solidFill>
                  <a:srgbClr val="444444"/>
                </a:solidFill>
                <a:latin typeface="Arial"/>
              </a:rPr>
              <a:t> </a:t>
            </a:r>
            <a:r>
              <a:rPr lang="pl-PL" dirty="0">
                <a:solidFill>
                  <a:srgbClr val="444444"/>
                </a:solidFill>
                <a:latin typeface="Arial"/>
              </a:rPr>
              <a:t>ojca polskiego bluesa został zaprojektowany przez artystów z </a:t>
            </a:r>
            <a:r>
              <a:rPr lang="pl-PL" dirty="0" smtClean="0">
                <a:solidFill>
                  <a:srgbClr val="444444"/>
                </a:solidFill>
                <a:latin typeface="Arial"/>
              </a:rPr>
              <a:t>Krakowa.</a:t>
            </a:r>
          </a:p>
          <a:p>
            <a:r>
              <a:rPr lang="pl-PL" dirty="0" smtClean="0">
                <a:solidFill>
                  <a:srgbClr val="444444"/>
                </a:solidFill>
                <a:latin typeface="Arial"/>
              </a:rPr>
              <a:t> </a:t>
            </a:r>
            <a:r>
              <a:rPr lang="pl-PL" dirty="0">
                <a:solidFill>
                  <a:srgbClr val="444444"/>
                </a:solidFill>
                <a:latin typeface="Arial"/>
              </a:rPr>
              <a:t>Jego odsłonięcie nastąpiło16 grudnia 2009 roku.</a:t>
            </a:r>
            <a:endParaRPr lang="pl-PL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374" y="697230"/>
            <a:ext cx="3028836" cy="5006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18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131997"/>
            <a:ext cx="5452110" cy="4078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56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1470" y="394528"/>
            <a:ext cx="8683348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3200" b="0" dirty="0" smtClean="0">
                <a:effectLst/>
                <a:latin typeface="Arial Black" panose="020B0A04020102020204" pitchFamily="34" charset="0"/>
              </a:rPr>
              <a:t>Tadeusz Nalepa, gitarzysta</a:t>
            </a:r>
            <a:r>
              <a:rPr lang="pl-PL" sz="3200" b="0" dirty="0">
                <a:effectLst/>
                <a:latin typeface="Arial Black" panose="020B0A04020102020204" pitchFamily="34" charset="0"/>
              </a:rPr>
              <a:t>, wokalista, kompozytor i </a:t>
            </a:r>
            <a:r>
              <a:rPr lang="pl-PL" sz="3200" b="0" dirty="0" smtClean="0">
                <a:effectLst/>
                <a:latin typeface="Arial Black" panose="020B0A04020102020204" pitchFamily="34" charset="0"/>
              </a:rPr>
              <a:t>autor</a:t>
            </a:r>
            <a:br>
              <a:rPr lang="pl-PL" sz="3200" b="0" dirty="0" smtClean="0">
                <a:effectLst/>
                <a:latin typeface="Arial Black" panose="020B0A04020102020204" pitchFamily="34" charset="0"/>
              </a:rPr>
            </a:br>
            <a:r>
              <a:rPr lang="pl-PL" sz="3200" b="0" dirty="0" smtClean="0">
                <a:effectLst/>
                <a:latin typeface="Arial Black" panose="020B0A04020102020204" pitchFamily="34" charset="0"/>
              </a:rPr>
              <a:t>tekstów</a:t>
            </a:r>
            <a:r>
              <a:rPr lang="pl-PL" sz="3200" b="0" dirty="0">
                <a:effectLst/>
                <a:latin typeface="Arial Black" panose="020B0A04020102020204" pitchFamily="34" charset="0"/>
              </a:rPr>
              <a:t/>
            </a:r>
            <a:br>
              <a:rPr lang="pl-PL" sz="3200" b="0" dirty="0">
                <a:effectLst/>
                <a:latin typeface="Arial Black" panose="020B0A04020102020204" pitchFamily="34" charset="0"/>
              </a:rPr>
            </a:br>
            <a:endParaRPr lang="pl-PL" sz="3200" dirty="0">
              <a:latin typeface="Arial Black" panose="020B0A0402010202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20040" y="3183258"/>
            <a:ext cx="106899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rodził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się 26 sierpnia 1943 w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Zgłobniu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pl-P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Ukończył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szkołę muzyczną w pobliskim Rzeszowie w klasach skrzypiec,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klarnetu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i kontrabasu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Konsekwentnie wiążąc swoją przyszłość z muzyką, zadebiutował w 1963 roku na 2. Festiwalu Młodych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Talentów</a:t>
            </a:r>
          </a:p>
          <a:p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Szczecinie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, gdzie otrzymał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wyróżnienie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za duet z Mirą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Kubasińską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, wykonując 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Let's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Twist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Again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Chubby'ego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Checkera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pl-PL" sz="1600" dirty="0">
                <a:solidFill>
                  <a:srgbClr val="252525"/>
                </a:solidFill>
                <a:latin typeface="Arial" panose="020B0604020202020204" pitchFamily="34" charset="0"/>
              </a:rPr>
              <a:t>W 1965 roku założył grupę </a:t>
            </a:r>
            <a:r>
              <a:rPr lang="pl-PL" sz="1600" dirty="0" err="1">
                <a:solidFill>
                  <a:srgbClr val="0B0080"/>
                </a:solidFill>
                <a:latin typeface="Arial" panose="020B0604020202020204" pitchFamily="34" charset="0"/>
              </a:rPr>
              <a:t>Blackout</a:t>
            </a:r>
            <a:r>
              <a:rPr lang="pl-PL" sz="1600" dirty="0">
                <a:solidFill>
                  <a:srgbClr val="252525"/>
                </a:solidFill>
                <a:latin typeface="Arial" panose="020B0604020202020204" pitchFamily="34" charset="0"/>
              </a:rPr>
              <a:t>. Początkowo wraz z zespołem wykonywał standardy z repertuaru </a:t>
            </a:r>
            <a:r>
              <a:rPr lang="pl-PL" sz="1600" dirty="0">
                <a:solidFill>
                  <a:srgbClr val="0B0080"/>
                </a:solidFill>
                <a:latin typeface="Arial" panose="020B0604020202020204" pitchFamily="34" charset="0"/>
              </a:rPr>
              <a:t>The Beatles</a:t>
            </a:r>
            <a:r>
              <a:rPr lang="pl-PL" sz="1600" dirty="0">
                <a:solidFill>
                  <a:srgbClr val="252525"/>
                </a:solidFill>
                <a:latin typeface="Arial" panose="020B0604020202020204" pitchFamily="34" charset="0"/>
              </a:rPr>
              <a:t> i </a:t>
            </a:r>
            <a:r>
              <a:rPr lang="pl-PL" sz="1600" dirty="0">
                <a:solidFill>
                  <a:srgbClr val="0B0080"/>
                </a:solidFill>
                <a:latin typeface="Arial" panose="020B0604020202020204" pitchFamily="34" charset="0"/>
              </a:rPr>
              <a:t>The Rolling Stones</a:t>
            </a:r>
            <a:r>
              <a:rPr lang="pl-PL" sz="1600" dirty="0">
                <a:solidFill>
                  <a:srgbClr val="252525"/>
                </a:solidFill>
                <a:latin typeface="Arial" panose="020B0604020202020204" pitchFamily="34" charset="0"/>
              </a:rPr>
              <a:t> a z czasem zaczął komponować muzykę do tekstów </a:t>
            </a:r>
            <a:r>
              <a:rPr lang="pl-PL" sz="1600" dirty="0" smtClean="0">
                <a:solidFill>
                  <a:srgbClr val="252525"/>
                </a:solidFill>
                <a:latin typeface="Arial" panose="020B0604020202020204" pitchFamily="34" charset="0"/>
              </a:rPr>
              <a:t>poety Bogdana </a:t>
            </a:r>
            <a:r>
              <a:rPr lang="pl-PL" sz="1600" dirty="0" err="1" smtClean="0">
                <a:latin typeface="Arial" panose="020B0604020202020204" pitchFamily="34" charset="0"/>
              </a:rPr>
              <a:t>Loeblaeba.</a:t>
            </a:r>
            <a:r>
              <a:rPr lang="pl-PL" sz="1600" dirty="0" err="1" smtClean="0">
                <a:solidFill>
                  <a:srgbClr val="252525"/>
                </a:solidFill>
                <a:latin typeface="Arial" panose="020B0604020202020204" pitchFamily="34" charset="0"/>
              </a:rPr>
              <a:t>Pierwszy</a:t>
            </a:r>
            <a:r>
              <a:rPr lang="pl-PL" sz="1600" dirty="0" smtClean="0">
                <a:solidFill>
                  <a:srgbClr val="252525"/>
                </a:solidFill>
                <a:latin typeface="Arial" panose="020B0604020202020204" pitchFamily="34" charset="0"/>
              </a:rPr>
              <a:t> </a:t>
            </a:r>
            <a:r>
              <a:rPr lang="pl-PL" sz="1600" dirty="0">
                <a:solidFill>
                  <a:srgbClr val="252525"/>
                </a:solidFill>
                <a:latin typeface="Arial" panose="020B0604020202020204" pitchFamily="34" charset="0"/>
              </a:rPr>
              <a:t>koncert zespołu odbył się 3 września 1965 r. w rzeszowskim klubie "Łącznościowiec". Tadeusz Nalepa nagrał z tym zespołem płytę długogrającą </a:t>
            </a:r>
            <a:r>
              <a:rPr lang="pl-PL" sz="1600" i="1" dirty="0" err="1">
                <a:solidFill>
                  <a:srgbClr val="252525"/>
                </a:solidFill>
                <a:latin typeface="Arial" panose="020B0604020202020204" pitchFamily="34" charset="0"/>
              </a:rPr>
              <a:t>Blackout</a:t>
            </a:r>
            <a:r>
              <a:rPr lang="pl-PL" sz="1600" dirty="0">
                <a:solidFill>
                  <a:srgbClr val="252525"/>
                </a:solidFill>
                <a:latin typeface="Arial" panose="020B0604020202020204" pitchFamily="34" charset="0"/>
              </a:rPr>
              <a:t> oraz sześć mniejszych wydawnictw. Zespół istniał do końca roku 1967.</a:t>
            </a:r>
          </a:p>
          <a:p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Znalezione obrazy dla zapytania tadeusz nale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770" y="445770"/>
            <a:ext cx="2000250" cy="3019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882601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9373" y="303088"/>
            <a:ext cx="8683348" cy="1143000"/>
          </a:xfrm>
        </p:spPr>
        <p:txBody>
          <a:bodyPr/>
          <a:lstStyle/>
          <a:p>
            <a:pPr marL="0" lvl="0" indent="0" algn="l">
              <a:spcBef>
                <a:spcPts val="0"/>
              </a:spcBef>
              <a:buNone/>
            </a:pPr>
            <a:r>
              <a:rPr lang="pl-PL" sz="2000" b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 </a:t>
            </a:r>
            <a:r>
              <a:rPr lang="pl-PL" sz="20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1982 </a:t>
            </a:r>
            <a:r>
              <a:rPr lang="pl-PL" sz="2000" b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Nalepa zadebiutował jako solista w Hali "Gwardii" w Warszawie </a:t>
            </a:r>
            <a:r>
              <a:rPr lang="pl-PL" sz="2000" b="0" dirty="0" smtClean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pl-PL" sz="2000" b="0" dirty="0" smtClean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pl-PL" sz="2000" b="0" dirty="0" smtClean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 </a:t>
            </a:r>
            <a:r>
              <a:rPr lang="pl-PL" sz="2000" b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koncercie "Rock-Blok". </a:t>
            </a:r>
            <a:br>
              <a:rPr lang="pl-PL" sz="2000" b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pl-PL" sz="2000" b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 </a:t>
            </a:r>
            <a:r>
              <a:rPr lang="pl-PL" sz="20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1982 </a:t>
            </a:r>
            <a:r>
              <a:rPr lang="pl-PL" sz="2000" b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nagrał płytę dla Izabeli Trojanowskiej.</a:t>
            </a:r>
            <a:br>
              <a:rPr lang="pl-PL" sz="2000" b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pl-PL" sz="2000" b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 </a:t>
            </a:r>
            <a:r>
              <a:rPr lang="pl-PL" sz="20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1983 </a:t>
            </a:r>
            <a:r>
              <a:rPr lang="pl-PL" sz="2000" b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tworzył się regularny skład grupy współtowarzyszącej, w jej skład weszli (poza T. Nalepą): Ryszard Olesiński (gitara), Andrzej Nowak (gitara), Bogdan Kowalewski (gitara basowa), Marek </a:t>
            </a:r>
            <a:r>
              <a:rPr lang="pl-PL" sz="2000" b="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Surzyn</a:t>
            </a:r>
            <a:r>
              <a:rPr lang="pl-PL" sz="2000" b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(perkusja). </a:t>
            </a:r>
            <a:br>
              <a:rPr lang="pl-PL" sz="2000" b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pl-PL" sz="2000" b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 tym składzie grał do 1983. </a:t>
            </a:r>
            <a:br>
              <a:rPr lang="pl-PL" sz="2000" b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pl-PL" sz="20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maja 1985</a:t>
            </a:r>
            <a:r>
              <a:rPr lang="pl-PL" sz="2000" b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r. Tadeusz Nalepa reaktywował zespół </a:t>
            </a:r>
            <a:r>
              <a:rPr lang="pl-PL" sz="2000" b="0" i="1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Breakout</a:t>
            </a:r>
            <a:r>
              <a:rPr lang="pl-PL" sz="2000" b="0" i="1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pl-PL" sz="2000" b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z okazji dwudziestolecia swojej działalności scenicznej.</a:t>
            </a:r>
            <a:br>
              <a:rPr lang="pl-PL" sz="2000" b="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pl-PL" sz="2000" b="0" dirty="0">
                <a:solidFill>
                  <a:srgbClr val="252525"/>
                </a:solidFill>
                <a:effectLst/>
                <a:latin typeface="Arial"/>
                <a:ea typeface="+mn-ea"/>
                <a:cs typeface="+mn-cs"/>
              </a:rPr>
              <a:t>W </a:t>
            </a:r>
            <a:r>
              <a:rPr lang="pl-PL" sz="2000" dirty="0">
                <a:solidFill>
                  <a:srgbClr val="252525"/>
                </a:solidFill>
                <a:effectLst/>
                <a:latin typeface="Arial"/>
                <a:ea typeface="+mn-ea"/>
                <a:cs typeface="+mn-cs"/>
              </a:rPr>
              <a:t>1986</a:t>
            </a:r>
            <a:r>
              <a:rPr lang="pl-PL" sz="2000" b="0" dirty="0">
                <a:solidFill>
                  <a:srgbClr val="252525"/>
                </a:solidFill>
                <a:effectLst/>
                <a:latin typeface="Arial"/>
                <a:ea typeface="+mn-ea"/>
                <a:cs typeface="+mn-cs"/>
              </a:rPr>
              <a:t> pismo "Jazz Forum" (ankieta) przyznało mu tytuł najlepszego:</a:t>
            </a:r>
            <a:br>
              <a:rPr lang="pl-PL" sz="2000" b="0" dirty="0">
                <a:solidFill>
                  <a:srgbClr val="252525"/>
                </a:solidFill>
                <a:effectLst/>
                <a:latin typeface="Arial"/>
                <a:ea typeface="+mn-ea"/>
                <a:cs typeface="+mn-cs"/>
              </a:rPr>
            </a:br>
            <a:r>
              <a:rPr lang="pl-PL" sz="2000" b="0" dirty="0">
                <a:solidFill>
                  <a:srgbClr val="252525"/>
                </a:solidFill>
                <a:effectLst/>
                <a:latin typeface="Arial"/>
                <a:ea typeface="+mn-ea"/>
                <a:cs typeface="+mn-cs"/>
              </a:rPr>
              <a:t>muzyka</a:t>
            </a:r>
            <a:br>
              <a:rPr lang="pl-PL" sz="2000" b="0" dirty="0">
                <a:solidFill>
                  <a:srgbClr val="252525"/>
                </a:solidFill>
                <a:effectLst/>
                <a:latin typeface="Arial"/>
                <a:ea typeface="+mn-ea"/>
                <a:cs typeface="+mn-cs"/>
              </a:rPr>
            </a:br>
            <a:r>
              <a:rPr lang="pl-PL" sz="2000" b="0" dirty="0">
                <a:solidFill>
                  <a:srgbClr val="252525"/>
                </a:solidFill>
                <a:effectLst/>
                <a:latin typeface="Arial"/>
                <a:ea typeface="+mn-ea"/>
                <a:cs typeface="+mn-cs"/>
              </a:rPr>
              <a:t>kompozytora</a:t>
            </a:r>
            <a:br>
              <a:rPr lang="pl-PL" sz="2000" b="0" dirty="0">
                <a:solidFill>
                  <a:srgbClr val="252525"/>
                </a:solidFill>
                <a:effectLst/>
                <a:latin typeface="Arial"/>
                <a:ea typeface="+mn-ea"/>
                <a:cs typeface="+mn-cs"/>
              </a:rPr>
            </a:br>
            <a:r>
              <a:rPr lang="pl-PL" sz="2000" b="0" dirty="0">
                <a:solidFill>
                  <a:srgbClr val="252525"/>
                </a:solidFill>
                <a:effectLst/>
                <a:latin typeface="Arial"/>
                <a:ea typeface="+mn-ea"/>
                <a:cs typeface="+mn-cs"/>
              </a:rPr>
              <a:t>gitarzysty</a:t>
            </a:r>
            <a:br>
              <a:rPr lang="pl-PL" sz="2000" b="0" dirty="0">
                <a:solidFill>
                  <a:srgbClr val="252525"/>
                </a:solidFill>
                <a:effectLst/>
                <a:latin typeface="Arial"/>
                <a:ea typeface="+mn-ea"/>
                <a:cs typeface="+mn-cs"/>
              </a:rPr>
            </a:br>
            <a:r>
              <a:rPr lang="pl-PL" sz="2000" b="0" dirty="0">
                <a:solidFill>
                  <a:srgbClr val="252525"/>
                </a:solidFill>
                <a:effectLst/>
                <a:latin typeface="Arial"/>
                <a:ea typeface="+mn-ea"/>
                <a:cs typeface="+mn-cs"/>
              </a:rPr>
              <a:t>Wraz z innymi laureatami tego plebiscytu wziął udział w koncertach </a:t>
            </a:r>
            <a:r>
              <a:rPr lang="pl-PL" sz="2000" b="0" i="1" dirty="0">
                <a:solidFill>
                  <a:srgbClr val="252525"/>
                </a:solidFill>
                <a:effectLst/>
                <a:latin typeface="Arial"/>
                <a:ea typeface="+mn-ea"/>
                <a:cs typeface="+mn-cs"/>
              </a:rPr>
              <a:t>Blues/Rock Top '86</a:t>
            </a:r>
            <a:r>
              <a:rPr lang="pl-PL" sz="2000" b="0" dirty="0">
                <a:solidFill>
                  <a:srgbClr val="252525"/>
                </a:solidFill>
                <a:effectLst/>
                <a:latin typeface="Arial"/>
                <a:ea typeface="+mn-ea"/>
                <a:cs typeface="+mn-cs"/>
              </a:rPr>
              <a:t>. Nawiązał owocną współpracę z zespołem </a:t>
            </a:r>
            <a:r>
              <a:rPr lang="pl-PL" sz="2000" b="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Dżem</a:t>
            </a:r>
            <a:r>
              <a:rPr lang="pl-PL" sz="2000" b="0" dirty="0" smtClean="0">
                <a:solidFill>
                  <a:srgbClr val="252525"/>
                </a:solidFill>
                <a:effectLst/>
                <a:latin typeface="Arial"/>
                <a:ea typeface="+mn-ea"/>
                <a:cs typeface="+mn-cs"/>
              </a:rPr>
              <a:t>, </a:t>
            </a:r>
            <a:r>
              <a:rPr lang="pl-PL" sz="2000" b="0" dirty="0">
                <a:solidFill>
                  <a:srgbClr val="252525"/>
                </a:solidFill>
                <a:effectLst/>
                <a:latin typeface="Arial"/>
                <a:ea typeface="+mn-ea"/>
                <a:cs typeface="+mn-cs"/>
              </a:rPr>
              <a:t>z którym nagrał płytę </a:t>
            </a:r>
            <a:r>
              <a:rPr lang="pl-PL" sz="2000" b="0" i="1" dirty="0" err="1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Numero</a:t>
            </a:r>
            <a:r>
              <a:rPr lang="pl-PL" sz="2000" b="0" i="1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 </a:t>
            </a:r>
            <a:r>
              <a:rPr lang="pl-PL" sz="2000" b="0" i="1" dirty="0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Uno</a:t>
            </a:r>
            <a:r>
              <a:rPr lang="pl-PL" sz="2000" b="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.</a:t>
            </a:r>
            <a:r>
              <a:rPr lang="pl-PL" sz="2000" b="0" dirty="0">
                <a:solidFill>
                  <a:srgbClr val="252525"/>
                </a:solidFill>
                <a:effectLst/>
                <a:latin typeface="Arial"/>
                <a:ea typeface="+mn-ea"/>
                <a:cs typeface="+mn-cs"/>
              </a:rPr>
              <a:t/>
            </a:r>
            <a:br>
              <a:rPr lang="pl-PL" sz="2000" b="0" dirty="0">
                <a:solidFill>
                  <a:srgbClr val="252525"/>
                </a:solidFill>
                <a:effectLst/>
                <a:latin typeface="Arial"/>
                <a:ea typeface="+mn-ea"/>
                <a:cs typeface="+mn-cs"/>
              </a:rPr>
            </a:br>
            <a:endParaRPr lang="pl-PL" dirty="0"/>
          </a:p>
        </p:txBody>
      </p:sp>
      <p:sp>
        <p:nvSpPr>
          <p:cNvPr id="3" name="AutoShape 2" descr="Znalezione obrazy dla zapytania nalep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4" descr="Znalezione obrazy dla zapytania nalep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615" y="502920"/>
            <a:ext cx="215265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884" y="3886200"/>
            <a:ext cx="3241381" cy="1725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300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422908" y="277773"/>
            <a:ext cx="106322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1968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roku założył grupę 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Breakout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. Zespół istniał 13 lat i nagrał 10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płyt.</a:t>
            </a:r>
          </a:p>
          <a:p>
            <a:r>
              <a:rPr lang="pl-PL" sz="2000" dirty="0">
                <a:latin typeface="Arial"/>
              </a:rPr>
              <a:t> członkami grupy byli: Tadeusz Nalepa (</a:t>
            </a:r>
            <a:r>
              <a:rPr lang="pl-PL" sz="2000" dirty="0" smtClean="0">
                <a:latin typeface="Arial"/>
              </a:rPr>
              <a:t>gitara, </a:t>
            </a:r>
            <a:r>
              <a:rPr lang="pl-PL" sz="2000" dirty="0" err="1" smtClean="0">
                <a:latin typeface="Arial"/>
              </a:rPr>
              <a:t>harmonijka,śpiew</a:t>
            </a:r>
            <a:r>
              <a:rPr lang="pl-PL" sz="2000" dirty="0" smtClean="0">
                <a:latin typeface="Arial"/>
              </a:rPr>
              <a:t> ),</a:t>
            </a:r>
          </a:p>
          <a:p>
            <a:r>
              <a:rPr lang="pl-PL" sz="2000" dirty="0" smtClean="0">
                <a:latin typeface="Arial"/>
              </a:rPr>
              <a:t>Mira </a:t>
            </a:r>
            <a:r>
              <a:rPr lang="pl-PL" sz="2000" dirty="0" err="1" smtClean="0">
                <a:latin typeface="Arial"/>
              </a:rPr>
              <a:t>Kubasińska</a:t>
            </a:r>
            <a:r>
              <a:rPr lang="pl-PL" sz="2000" dirty="0" smtClean="0">
                <a:latin typeface="Arial"/>
              </a:rPr>
              <a:t> (śpiew</a:t>
            </a:r>
            <a:r>
              <a:rPr lang="pl-PL" sz="2000" dirty="0">
                <a:latin typeface="Arial"/>
              </a:rPr>
              <a:t>), Janusz Zieliński (gitara basowa), </a:t>
            </a:r>
            <a:r>
              <a:rPr lang="pl-PL" sz="2000" dirty="0" smtClean="0">
                <a:latin typeface="Arial"/>
              </a:rPr>
              <a:t>Krzysztof Dłutowski (organy</a:t>
            </a:r>
            <a:r>
              <a:rPr lang="pl-PL" sz="2000" dirty="0">
                <a:latin typeface="Arial"/>
              </a:rPr>
              <a:t>) oraz Józef </a:t>
            </a:r>
            <a:r>
              <a:rPr lang="pl-PL" sz="2000" dirty="0" smtClean="0">
                <a:latin typeface="Arial"/>
              </a:rPr>
              <a:t>Hajdasz(perkusja</a:t>
            </a:r>
            <a:r>
              <a:rPr lang="pl-PL" sz="2000" dirty="0">
                <a:latin typeface="Arial"/>
              </a:rPr>
              <a:t>)</a:t>
            </a:r>
            <a:endParaRPr lang="pl-PL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Znalezione obrazy dla zapytania breakout nalep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406" y="1338855"/>
            <a:ext cx="4001504" cy="3196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0" name="Picture 8" descr="Znalezione obrazy dla zapytania breakout nale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88" y="1733790"/>
            <a:ext cx="3655527" cy="2406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2" name="Picture 10" descr="Znalezione obrazy dla zapytania breakout nale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288" y="3348988"/>
            <a:ext cx="4274886" cy="2892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7545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5761" y="148590"/>
            <a:ext cx="52902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W 1988 po występach za granicą, </a:t>
            </a:r>
            <a:endParaRPr lang="pl-PL" dirty="0" smtClean="0"/>
          </a:p>
          <a:p>
            <a:r>
              <a:rPr lang="pl-PL" dirty="0" smtClean="0"/>
              <a:t>wydał </a:t>
            </a:r>
            <a:r>
              <a:rPr lang="pl-PL" dirty="0"/>
              <a:t>podwójny album </a:t>
            </a:r>
            <a:r>
              <a:rPr lang="pl-PL" i="1" dirty="0"/>
              <a:t>To mój blues</a:t>
            </a:r>
            <a:r>
              <a:rPr lang="pl-PL" dirty="0" smtClean="0"/>
              <a:t>,</a:t>
            </a:r>
          </a:p>
          <a:p>
            <a:r>
              <a:rPr lang="pl-PL" dirty="0" smtClean="0"/>
              <a:t> </a:t>
            </a:r>
            <a:r>
              <a:rPr lang="pl-PL" dirty="0"/>
              <a:t>zawierający nagrania z lat 1982-1988. </a:t>
            </a:r>
            <a:endParaRPr lang="pl-PL" dirty="0" smtClean="0"/>
          </a:p>
          <a:p>
            <a:r>
              <a:rPr lang="pl-PL" dirty="0" smtClean="0"/>
              <a:t>Od </a:t>
            </a:r>
            <a:r>
              <a:rPr lang="pl-PL" dirty="0"/>
              <a:t>1993 występował z formacją </a:t>
            </a:r>
            <a:r>
              <a:rPr lang="pl-PL" i="1" dirty="0" smtClean="0"/>
              <a:t>Nalepa-</a:t>
            </a:r>
            <a:r>
              <a:rPr lang="pl-PL" i="1" dirty="0" err="1" smtClean="0"/>
              <a:t>Breakout</a:t>
            </a:r>
            <a:endParaRPr lang="pl-PL" i="1" dirty="0" smtClean="0"/>
          </a:p>
          <a:p>
            <a:r>
              <a:rPr lang="pl-PL" dirty="0"/>
              <a:t> i z tym zespołem nagrał płytę </a:t>
            </a:r>
            <a:r>
              <a:rPr lang="pl-PL" i="1" dirty="0"/>
              <a:t>Jesteś w </a:t>
            </a:r>
            <a:r>
              <a:rPr lang="pl-PL" i="1" dirty="0" smtClean="0"/>
              <a:t>piekle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4098" name="Picture 2" descr="Znalezione obrazy dla zapytania plyta jestes w piek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092" y="2832540"/>
            <a:ext cx="2944718" cy="28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nalezione obrazy dla zapytania to mój blu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1" y="1625918"/>
            <a:ext cx="2923959" cy="219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433336" y="3793733"/>
            <a:ext cx="1738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„To mój blues”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4102738" y="5654503"/>
            <a:ext cx="201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„Jesteś w piekle”</a:t>
            </a:r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6009810" y="98372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Kolejne płyty – jako </a:t>
            </a:r>
            <a:r>
              <a:rPr lang="pl-PL" i="1" dirty="0"/>
              <a:t>Tadeusz Nalepa</a:t>
            </a:r>
            <a:r>
              <a:rPr lang="pl-PL" dirty="0"/>
              <a:t> – nagrywał z różnymi składami. Ostatnią jest płyta DVD (jedyna w dyskografii Tadeusza Nalepy) z 2006 roku </a:t>
            </a:r>
            <a:r>
              <a:rPr lang="pl-PL" i="1" dirty="0"/>
              <a:t>60 urodziny</a:t>
            </a:r>
            <a:r>
              <a:rPr lang="pl-PL" dirty="0"/>
              <a:t> z zapisem koncertu, który odbył się 22 listopada 2003 roku </a:t>
            </a:r>
            <a:r>
              <a:rPr lang="pl-PL" dirty="0" err="1"/>
              <a:t>w</a:t>
            </a:r>
            <a:r>
              <a:rPr lang="pl-PL" dirty="0" err="1">
                <a:hlinkClick r:id="rId4" tooltip="Rzeszów"/>
              </a:rPr>
              <a:t>Rzeszowie</a:t>
            </a:r>
            <a:r>
              <a:rPr lang="pl-PL" dirty="0"/>
              <a:t>, w Hali na </a:t>
            </a:r>
            <a:r>
              <a:rPr lang="pl-PL" dirty="0" err="1"/>
              <a:t>Podpromiu</a:t>
            </a:r>
            <a:r>
              <a:rPr lang="pl-PL" dirty="0"/>
              <a:t>. Płyta została także wydana w rozszerzonej edycji jako DVD+CD.</a:t>
            </a:r>
          </a:p>
        </p:txBody>
      </p:sp>
      <p:pic>
        <p:nvPicPr>
          <p:cNvPr id="4102" name="Picture 6" descr="Znalezione obrazy dla zapytania DVD (jedyna w dyskografii Tadeusza Nalepy) z 2006 roku 60 urodziny z zapisem koncertu, który odbył się 22 listopada 2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260" y="2802394"/>
            <a:ext cx="2485390" cy="326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42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5840" y="4046220"/>
            <a:ext cx="8914131" cy="1331788"/>
          </a:xfrm>
        </p:spPr>
        <p:txBody>
          <a:bodyPr/>
          <a:lstStyle/>
          <a:p>
            <a:pPr marL="0" indent="0">
              <a:buNone/>
            </a:pPr>
            <a:r>
              <a:rPr lang="pl-PL" sz="1800" b="0" dirty="0">
                <a:solidFill>
                  <a:srgbClr val="333333"/>
                </a:solidFill>
                <a:effectLst/>
                <a:latin typeface="Verdana"/>
              </a:rPr>
              <a:t>W Pałacu Prezydenckim, 7 listopada 2003 roku, odbyła się uroczystość wręczenia Tadeuszowi Nalepie Krzyża Kawalerskiego Orderu Odrodzenia Polski z okazji 60. rocznicy urodzin i 40-lecia kariery artystycznej. W imieniu Prezydenta RP Aleksandra Kwaśniewskiego odznaczeniem udekorował jubilata minister Dariusz </a:t>
            </a:r>
            <a:r>
              <a:rPr lang="pl-PL" sz="1800" b="0" dirty="0" err="1">
                <a:solidFill>
                  <a:srgbClr val="333333"/>
                </a:solidFill>
                <a:effectLst/>
                <a:latin typeface="Verdana"/>
              </a:rPr>
              <a:t>Szymczycha</a:t>
            </a:r>
            <a:r>
              <a:rPr lang="pl-PL" sz="1800" b="0" dirty="0">
                <a:solidFill>
                  <a:srgbClr val="333333"/>
                </a:solidFill>
                <a:effectLst/>
                <a:latin typeface="Verdana"/>
              </a:rPr>
              <a:t> </a:t>
            </a:r>
            <a:r>
              <a:rPr lang="pl-PL" sz="1800" b="0" dirty="0" smtClean="0">
                <a:solidFill>
                  <a:srgbClr val="333333"/>
                </a:solidFill>
                <a:effectLst/>
                <a:latin typeface="Verdana"/>
              </a:rPr>
              <a:t>.</a:t>
            </a:r>
            <a:endParaRPr lang="pl-PL" sz="1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795" y="937736"/>
            <a:ext cx="428625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40080" y="285750"/>
            <a:ext cx="941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Odznaczenie Krzyżem Kawalerskiego Orderu Odrodzenia Polski</a:t>
            </a:r>
            <a:endParaRPr lang="pl-PL" sz="24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07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81000" y="584396"/>
            <a:ext cx="8534400" cy="3474720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pl-PL" sz="1800" dirty="0" smtClean="0">
                <a:solidFill>
                  <a:srgbClr val="151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Nieziemsko </a:t>
            </a:r>
            <a:r>
              <a:rPr lang="pl-PL" sz="1800" dirty="0">
                <a:solidFill>
                  <a:srgbClr val="151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przystojny, skupiał na sobie uwagę kobiet. Na początku lat 60. miał króciutkie, grzecznie ułożone włosy i dziecięcą </a:t>
            </a:r>
            <a:r>
              <a:rPr lang="pl-PL" sz="1800" dirty="0" smtClean="0">
                <a:solidFill>
                  <a:srgbClr val="151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buzię. </a:t>
            </a:r>
            <a:r>
              <a:rPr lang="pl-PL" sz="1800" dirty="0">
                <a:solidFill>
                  <a:srgbClr val="151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Jako gitarzysta </a:t>
            </a:r>
            <a:r>
              <a:rPr lang="pl-PL" sz="1800" dirty="0" err="1">
                <a:solidFill>
                  <a:srgbClr val="151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Breakoutu</a:t>
            </a:r>
            <a:r>
              <a:rPr lang="pl-PL" sz="1800" dirty="0">
                <a:solidFill>
                  <a:srgbClr val="151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szalał na scenie rzucając długimi, ciemnymi włosami. W latach 90. ściął je, ale nadal wyglądał jak rasowy rockman. Tadeusz Nalepa swoją charyzmą i wyjątkowym charakterem mógł zdobyć każdą kobietę. Na poważnie związał się tylko z dwiema</a:t>
            </a:r>
            <a:r>
              <a:rPr lang="pl-PL" sz="1800" dirty="0" smtClean="0">
                <a:solidFill>
                  <a:srgbClr val="151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pl-PL" sz="1800" dirty="0">
              <a:solidFill>
                <a:srgbClr val="1515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None/>
            </a:pPr>
            <a:r>
              <a:rPr lang="pl-PL" sz="1800" dirty="0">
                <a:solidFill>
                  <a:srgbClr val="151515"/>
                </a:solidFill>
                <a:latin typeface="Georgia"/>
              </a:rPr>
              <a:t>Tadeusz Nalepa i Mira </a:t>
            </a:r>
            <a:r>
              <a:rPr lang="pl-PL" sz="1800" dirty="0" err="1">
                <a:solidFill>
                  <a:srgbClr val="151515"/>
                </a:solidFill>
                <a:latin typeface="Georgia"/>
              </a:rPr>
              <a:t>Kubasińska</a:t>
            </a:r>
            <a:r>
              <a:rPr lang="pl-PL" sz="1800" dirty="0">
                <a:solidFill>
                  <a:srgbClr val="151515"/>
                </a:solidFill>
                <a:latin typeface="Georgia"/>
              </a:rPr>
              <a:t> stanowili jedną z najgorętszych par polskiego show-biznesu. Wspólnie nagrane przeboje takie jak "Gdybyś kochał mnie choć trochę, hej" to żelazny kanon polskiej muzyki rozrywkowej XX wieku. Para poznała się w Rzeszowie. Mira siedziała wraz z koleżanką z zespołu pieśni i tańca w restauracji i śpiewała coś pod nosem. Przypadkiem usłyszał ją siedzący przy stoliku młody, obiecujący muzyk Tadeusz Nalepa. Bardzo szybko znaleźli wspólny </a:t>
            </a:r>
            <a:r>
              <a:rPr lang="pl-PL" sz="1800" dirty="0" smtClean="0">
                <a:solidFill>
                  <a:srgbClr val="151515"/>
                </a:solidFill>
                <a:latin typeface="Georgia"/>
              </a:rPr>
              <a:t>język…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821665"/>
            <a:ext cx="2867024" cy="3535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572" y="4059116"/>
            <a:ext cx="4448846" cy="26521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057497" y="-131981"/>
            <a:ext cx="59885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MIŁOŚCI TADEUSZA NALEPY</a:t>
            </a:r>
            <a:endParaRPr lang="pl-PL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Breakout - Gdybyś kochał hej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191500" y="4907160"/>
            <a:ext cx="541020" cy="54102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537960" y="4722494"/>
            <a:ext cx="5341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Breakout</a:t>
            </a:r>
            <a:r>
              <a:rPr lang="pl-PL" dirty="0" smtClean="0"/>
              <a:t>- ”Gdybyś kochał mnie choć trochę, hej”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9446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228958" y="3572068"/>
            <a:ext cx="8683348" cy="1143000"/>
          </a:xfrm>
        </p:spPr>
        <p:txBody>
          <a:bodyPr/>
          <a:lstStyle/>
          <a:p>
            <a:pPr marL="0" indent="0">
              <a:buNone/>
            </a:pPr>
            <a:r>
              <a:rPr lang="pl-PL" sz="2000" b="0" i="1" dirty="0">
                <a:solidFill>
                  <a:srgbClr val="151515"/>
                </a:solidFill>
                <a:effectLst/>
                <a:latin typeface="Georgia"/>
              </a:rPr>
              <a:t>Mimo artystycznego i życiowego rozwodu dla wielu fanów ich twórczości Tadeusz Nalepa i Mira </a:t>
            </a:r>
            <a:r>
              <a:rPr lang="pl-PL" sz="2000" b="0" i="1" dirty="0" err="1">
                <a:solidFill>
                  <a:srgbClr val="151515"/>
                </a:solidFill>
                <a:effectLst/>
                <a:latin typeface="Georgia"/>
              </a:rPr>
              <a:t>Kubasińska</a:t>
            </a:r>
            <a:r>
              <a:rPr lang="pl-PL" sz="2000" b="0" i="1" dirty="0">
                <a:solidFill>
                  <a:srgbClr val="151515"/>
                </a:solidFill>
                <a:effectLst/>
                <a:latin typeface="Georgia"/>
              </a:rPr>
              <a:t> na zawsze pozostaną nierozerwalną, kultową </a:t>
            </a:r>
            <a:r>
              <a:rPr lang="pl-PL" sz="2000" b="0" i="1" dirty="0" smtClean="0">
                <a:solidFill>
                  <a:srgbClr val="151515"/>
                </a:solidFill>
                <a:effectLst/>
                <a:latin typeface="Georgia"/>
              </a:rPr>
              <a:t>parą.</a:t>
            </a:r>
            <a:endParaRPr lang="pl-PL" sz="2000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55270" y="320040"/>
            <a:ext cx="8534400" cy="3474720"/>
          </a:xfrm>
        </p:spPr>
        <p:txBody>
          <a:bodyPr>
            <a:normAutofit fontScale="77500" lnSpcReduction="20000"/>
          </a:bodyPr>
          <a:lstStyle/>
          <a:p>
            <a:pPr marL="45720" indent="0">
              <a:buNone/>
            </a:pPr>
            <a:r>
              <a:rPr lang="pl-PL" dirty="0"/>
              <a:t>Nalepa i </a:t>
            </a:r>
            <a:r>
              <a:rPr lang="pl-PL" dirty="0" err="1"/>
              <a:t>Kubasińska</a:t>
            </a:r>
            <a:r>
              <a:rPr lang="pl-PL" dirty="0"/>
              <a:t> stali się idolami. Ich sposób ubierania się naśladowały tłumy nastolatków. – To z czasem stało się bardzo męczące</a:t>
            </a:r>
            <a:r>
              <a:rPr lang="pl-PL" dirty="0" smtClean="0"/>
              <a:t>.</a:t>
            </a:r>
            <a:r>
              <a:rPr lang="pl-PL" dirty="0">
                <a:solidFill>
                  <a:srgbClr val="151515"/>
                </a:solidFill>
                <a:latin typeface="Georgia"/>
              </a:rPr>
              <a:t> </a:t>
            </a:r>
            <a:r>
              <a:rPr lang="pl-PL" dirty="0" smtClean="0">
                <a:solidFill>
                  <a:srgbClr val="151515"/>
                </a:solidFill>
                <a:latin typeface="Georgia"/>
              </a:rPr>
              <a:t>„</a:t>
            </a:r>
            <a:r>
              <a:rPr lang="pl-PL" dirty="0">
                <a:solidFill>
                  <a:srgbClr val="151515"/>
                </a:solidFill>
                <a:latin typeface="Georgia"/>
              </a:rPr>
              <a:t> Nie miałam chwili dla siebie, nie mogłam spokojnie wyjść na spacer z dzieckiem, nie mogłam wejść do sklepu, do restauracji, bo zawsze znaleźli się jacyś ciekawscy. Na dłuższą metę było to nie do </a:t>
            </a:r>
            <a:r>
              <a:rPr lang="pl-PL" dirty="0" smtClean="0">
                <a:solidFill>
                  <a:srgbClr val="151515"/>
                </a:solidFill>
                <a:latin typeface="Georgia"/>
              </a:rPr>
              <a:t>zniesienia” </a:t>
            </a:r>
            <a:r>
              <a:rPr lang="pl-PL" dirty="0">
                <a:solidFill>
                  <a:srgbClr val="151515"/>
                </a:solidFill>
                <a:latin typeface="Georgia"/>
              </a:rPr>
              <a:t>– mówiła w jednym z wywiadów </a:t>
            </a:r>
            <a:r>
              <a:rPr lang="pl-PL" dirty="0" err="1">
                <a:solidFill>
                  <a:srgbClr val="151515"/>
                </a:solidFill>
                <a:latin typeface="Georgia"/>
              </a:rPr>
              <a:t>Kubasińska</a:t>
            </a:r>
            <a:r>
              <a:rPr lang="pl-PL" dirty="0">
                <a:solidFill>
                  <a:srgbClr val="151515"/>
                </a:solidFill>
                <a:latin typeface="Georgia"/>
              </a:rPr>
              <a:t>. Szybko okazało się też, że nie łatwo pogodzić wspólnej pracy i życia prywatnego. Para miała przecież malutkie dziecko, a oboje cały czas byli w trasie</a:t>
            </a:r>
            <a:r>
              <a:rPr lang="pl-PL" dirty="0" smtClean="0">
                <a:solidFill>
                  <a:srgbClr val="151515"/>
                </a:solidFill>
                <a:latin typeface="Georgia"/>
              </a:rPr>
              <a:t>.</a:t>
            </a:r>
          </a:p>
          <a:p>
            <a:pPr marL="45720" indent="0" fontAlgn="base">
              <a:buNone/>
            </a:pPr>
            <a:r>
              <a:rPr lang="pl-PL" dirty="0">
                <a:solidFill>
                  <a:srgbClr val="151515"/>
                </a:solidFill>
                <a:latin typeface="Georgia"/>
              </a:rPr>
              <a:t>Ona jednak, wtedy u szczytu sławy, nie umiała zrezygnować ani z macierzyństwa, ani z kariery. Napięcia między małżonkami stawały się coraz częstsze. W końcu coś pękło i w 1980 roku pierwsza para polskiej muzyki rozeszła się.</a:t>
            </a:r>
          </a:p>
          <a:p>
            <a:pPr marL="45720" indent="0" fontAlgn="base">
              <a:buNone/>
            </a:pPr>
            <a:r>
              <a:rPr lang="pl-PL" dirty="0" err="1">
                <a:solidFill>
                  <a:srgbClr val="151515"/>
                </a:solidFill>
                <a:latin typeface="Georgia"/>
              </a:rPr>
              <a:t>Kubasińska</a:t>
            </a:r>
            <a:r>
              <a:rPr lang="pl-PL" dirty="0">
                <a:solidFill>
                  <a:srgbClr val="151515"/>
                </a:solidFill>
                <a:latin typeface="Georgia"/>
              </a:rPr>
              <a:t> bardzo przeżyła to rozstanie. Dla Nalepy też nie było ono łatwe – w małżeńskim duecie ktoś musi być silniejszy, a ktoś słabszy. 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737" y="3223260"/>
            <a:ext cx="3316262" cy="32804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385" y="142876"/>
            <a:ext cx="2888966" cy="29660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0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434340" y="297180"/>
            <a:ext cx="8846820" cy="3691890"/>
          </a:xfrm>
        </p:spPr>
        <p:txBody>
          <a:bodyPr>
            <a:normAutofit fontScale="70000" lnSpcReduction="20000"/>
          </a:bodyPr>
          <a:lstStyle/>
          <a:p>
            <a:pPr marL="45720" indent="0">
              <a:buNone/>
            </a:pPr>
            <a:r>
              <a:rPr lang="pl-PL" sz="2300" b="1" dirty="0">
                <a:solidFill>
                  <a:srgbClr val="151515"/>
                </a:solidFill>
                <a:latin typeface="Georgia"/>
              </a:rPr>
              <a:t>Grażyna </a:t>
            </a:r>
            <a:r>
              <a:rPr lang="pl-PL" sz="2300" b="1" dirty="0" err="1">
                <a:solidFill>
                  <a:srgbClr val="151515"/>
                </a:solidFill>
                <a:latin typeface="Georgia"/>
              </a:rPr>
              <a:t>Dramowicz</a:t>
            </a:r>
            <a:r>
              <a:rPr lang="pl-PL" sz="2300" b="1" dirty="0">
                <a:solidFill>
                  <a:srgbClr val="151515"/>
                </a:solidFill>
                <a:latin typeface="Georgia"/>
              </a:rPr>
              <a:t>, </a:t>
            </a:r>
            <a:r>
              <a:rPr lang="pl-PL" dirty="0">
                <a:solidFill>
                  <a:srgbClr val="151515"/>
                </a:solidFill>
                <a:latin typeface="Georgia"/>
              </a:rPr>
              <a:t>kolejna miłość </a:t>
            </a:r>
            <a:r>
              <a:rPr lang="pl-PL" dirty="0" smtClean="0">
                <a:solidFill>
                  <a:srgbClr val="151515"/>
                </a:solidFill>
                <a:latin typeface="Georgia"/>
              </a:rPr>
              <a:t>Nalepy. </a:t>
            </a:r>
            <a:r>
              <a:rPr lang="pl-PL" dirty="0">
                <a:solidFill>
                  <a:srgbClr val="151515"/>
                </a:solidFill>
                <a:latin typeface="Georgia"/>
              </a:rPr>
              <a:t>Nikt nie spodziewał się, że Tadeusz i Grażyna Nalepowie przeżyją razem prawie 22 lata. Poznali się przypadkiem w 1986 roku w Sopocie. Nalepa, wraz z </a:t>
            </a:r>
            <a:r>
              <a:rPr lang="pl-PL" dirty="0" err="1">
                <a:solidFill>
                  <a:srgbClr val="151515"/>
                </a:solidFill>
                <a:latin typeface="Georgia"/>
              </a:rPr>
              <a:t>Breakoutem</a:t>
            </a:r>
            <a:r>
              <a:rPr lang="pl-PL" dirty="0">
                <a:solidFill>
                  <a:srgbClr val="151515"/>
                </a:solidFill>
                <a:latin typeface="Georgia"/>
              </a:rPr>
              <a:t>, grał tam na imprezie </a:t>
            </a:r>
            <a:r>
              <a:rPr lang="pl-PL" dirty="0" err="1">
                <a:solidFill>
                  <a:srgbClr val="151515"/>
                </a:solidFill>
                <a:latin typeface="Georgia"/>
              </a:rPr>
              <a:t>Old</a:t>
            </a:r>
            <a:r>
              <a:rPr lang="pl-PL" dirty="0">
                <a:solidFill>
                  <a:srgbClr val="151515"/>
                </a:solidFill>
                <a:latin typeface="Georgia"/>
              </a:rPr>
              <a:t> Rock Meeting. </a:t>
            </a:r>
            <a:r>
              <a:rPr lang="pl-PL" dirty="0" smtClean="0">
                <a:solidFill>
                  <a:srgbClr val="151515"/>
                </a:solidFill>
                <a:latin typeface="Georgia"/>
              </a:rPr>
              <a:t>Grażyna, </a:t>
            </a:r>
            <a:r>
              <a:rPr lang="pl-PL" dirty="0">
                <a:solidFill>
                  <a:srgbClr val="151515"/>
                </a:solidFill>
                <a:latin typeface="Georgia"/>
              </a:rPr>
              <a:t>miała mgliste pojęcie o tym, kim jest starszy od niej o 20 lat mężczyzna, którego </a:t>
            </a:r>
            <a:r>
              <a:rPr lang="pl-PL" dirty="0" smtClean="0">
                <a:solidFill>
                  <a:srgbClr val="151515"/>
                </a:solidFill>
                <a:latin typeface="Georgia"/>
              </a:rPr>
              <a:t>zobaczyła.</a:t>
            </a:r>
          </a:p>
          <a:p>
            <a:pPr marL="45720" indent="0">
              <a:buNone/>
            </a:pPr>
            <a:r>
              <a:rPr lang="pl-PL" dirty="0">
                <a:solidFill>
                  <a:srgbClr val="151515"/>
                </a:solidFill>
                <a:latin typeface="Georgia"/>
              </a:rPr>
              <a:t> </a:t>
            </a:r>
            <a:r>
              <a:rPr lang="pl-PL" dirty="0" smtClean="0">
                <a:solidFill>
                  <a:srgbClr val="151515"/>
                </a:solidFill>
                <a:latin typeface="Georgia"/>
              </a:rPr>
              <a:t>     Nie wiedziała jeszcze, </a:t>
            </a:r>
            <a:r>
              <a:rPr lang="pl-PL" dirty="0">
                <a:solidFill>
                  <a:srgbClr val="151515"/>
                </a:solidFill>
                <a:latin typeface="Georgia"/>
              </a:rPr>
              <a:t>że stoi przed nią legenda polskiej muzyki </a:t>
            </a:r>
            <a:r>
              <a:rPr lang="pl-PL" dirty="0" smtClean="0">
                <a:solidFill>
                  <a:srgbClr val="151515"/>
                </a:solidFill>
                <a:latin typeface="Georgia"/>
              </a:rPr>
              <a:t>rozrywkowej…</a:t>
            </a:r>
          </a:p>
          <a:p>
            <a:pPr marL="45720" indent="0">
              <a:buNone/>
            </a:pPr>
            <a:r>
              <a:rPr lang="pl-PL" dirty="0" smtClean="0">
                <a:solidFill>
                  <a:srgbClr val="151515"/>
                </a:solidFill>
                <a:latin typeface="Georgia"/>
              </a:rPr>
              <a:t> </a:t>
            </a:r>
            <a:r>
              <a:rPr lang="pl-PL" dirty="0">
                <a:solidFill>
                  <a:srgbClr val="151515"/>
                </a:solidFill>
                <a:latin typeface="Georgia"/>
              </a:rPr>
              <a:t>Tydzień po koncercie Grażyna podjęła najważniejszą decyzję w swoim życiu. Spakowała walizki i przeprowadziła się do ukochanego. Początkowo jej rodzice byli w szoku, bo nie dość, że ich córeczka nagle opuszcza dom, to jeszcze wiąże się z dużo od niej starszym mężczyzną, a do tego </a:t>
            </a:r>
            <a:r>
              <a:rPr lang="pl-PL" dirty="0" smtClean="0">
                <a:solidFill>
                  <a:srgbClr val="151515"/>
                </a:solidFill>
                <a:latin typeface="Georgia"/>
              </a:rPr>
              <a:t>rockmanem.</a:t>
            </a:r>
          </a:p>
          <a:p>
            <a:pPr marL="45720" indent="0">
              <a:buNone/>
            </a:pPr>
            <a:r>
              <a:rPr lang="pl-PL" dirty="0">
                <a:solidFill>
                  <a:srgbClr val="151515"/>
                </a:solidFill>
                <a:latin typeface="Georgia"/>
              </a:rPr>
              <a:t> Szybko też okazało się, że łączy ich wspólna pasja do muzyki. Początkowo klasycznie wykształcona Grażyna nie bardzo radziła sobie </a:t>
            </a:r>
            <a:r>
              <a:rPr lang="pl-PL" dirty="0" smtClean="0">
                <a:solidFill>
                  <a:srgbClr val="151515"/>
                </a:solidFill>
                <a:latin typeface="Georgia"/>
              </a:rPr>
              <a:t>w </a:t>
            </a:r>
            <a:r>
              <a:rPr lang="pl-PL" dirty="0">
                <a:solidFill>
                  <a:srgbClr val="151515"/>
                </a:solidFill>
                <a:latin typeface="Georgia"/>
              </a:rPr>
              <a:t>muzyce rozrywkowej </a:t>
            </a:r>
            <a:r>
              <a:rPr lang="pl-PL" dirty="0" smtClean="0">
                <a:solidFill>
                  <a:srgbClr val="151515"/>
                </a:solidFill>
                <a:latin typeface="Georgia"/>
              </a:rPr>
              <a:t>. </a:t>
            </a:r>
            <a:r>
              <a:rPr lang="pl-PL" dirty="0">
                <a:solidFill>
                  <a:srgbClr val="151515"/>
                </a:solidFill>
                <a:latin typeface="Georgia"/>
              </a:rPr>
              <a:t>– </a:t>
            </a:r>
            <a:r>
              <a:rPr lang="pl-PL" dirty="0" smtClean="0">
                <a:solidFill>
                  <a:srgbClr val="151515"/>
                </a:solidFill>
                <a:latin typeface="Georgia"/>
              </a:rPr>
              <a:t>„Jak </a:t>
            </a:r>
            <a:r>
              <a:rPr lang="pl-PL" dirty="0">
                <a:solidFill>
                  <a:srgbClr val="151515"/>
                </a:solidFill>
                <a:latin typeface="Georgia"/>
              </a:rPr>
              <a:t>jej nuty położę, zagra na </a:t>
            </a:r>
            <a:r>
              <a:rPr lang="pl-PL" dirty="0" smtClean="0">
                <a:solidFill>
                  <a:srgbClr val="151515"/>
                </a:solidFill>
                <a:latin typeface="Georgia"/>
              </a:rPr>
              <a:t>fortepianie. </a:t>
            </a:r>
            <a:r>
              <a:rPr lang="pl-PL" dirty="0">
                <a:solidFill>
                  <a:srgbClr val="151515"/>
                </a:solidFill>
                <a:latin typeface="Georgia"/>
              </a:rPr>
              <a:t>Z głowy już </a:t>
            </a:r>
            <a:r>
              <a:rPr lang="pl-PL" dirty="0" smtClean="0">
                <a:solidFill>
                  <a:srgbClr val="151515"/>
                </a:solidFill>
                <a:latin typeface="Georgia"/>
              </a:rPr>
              <a:t>nic” </a:t>
            </a:r>
            <a:r>
              <a:rPr lang="pl-PL" dirty="0">
                <a:solidFill>
                  <a:srgbClr val="151515"/>
                </a:solidFill>
                <a:latin typeface="Georgia"/>
              </a:rPr>
              <a:t>– wspominał pierwsze wspólne muzykowanie Nalepa. </a:t>
            </a:r>
            <a:endParaRPr lang="pl-PL" dirty="0" smtClean="0">
              <a:solidFill>
                <a:srgbClr val="151515"/>
              </a:solidFill>
              <a:latin typeface="Georgia"/>
            </a:endParaRPr>
          </a:p>
          <a:p>
            <a:pPr marL="45720" indent="0">
              <a:buNone/>
            </a:pPr>
            <a:r>
              <a:rPr lang="pl-PL" dirty="0" smtClean="0">
                <a:solidFill>
                  <a:srgbClr val="151515"/>
                </a:solidFill>
                <a:latin typeface="Georgia"/>
              </a:rPr>
              <a:t>Wtedy </a:t>
            </a:r>
            <a:r>
              <a:rPr lang="pl-PL" dirty="0">
                <a:solidFill>
                  <a:srgbClr val="151515"/>
                </a:solidFill>
                <a:latin typeface="Georgia"/>
              </a:rPr>
              <a:t>wpadł na pomysł, że Grażyna mogłaby śpiewać z </a:t>
            </a:r>
            <a:r>
              <a:rPr lang="pl-PL" dirty="0" err="1">
                <a:solidFill>
                  <a:srgbClr val="151515"/>
                </a:solidFill>
                <a:latin typeface="Georgia"/>
              </a:rPr>
              <a:t>Breakoutami</a:t>
            </a:r>
            <a:r>
              <a:rPr lang="pl-PL" dirty="0">
                <a:solidFill>
                  <a:srgbClr val="151515"/>
                </a:solidFill>
                <a:latin typeface="Georgia"/>
              </a:rPr>
              <a:t>. Jej delikatny, kobiecy głos stanowił idealne dopełnienie niskiego, męskiego wokalu Tadeusza. I tak para stała się nierozłączna – zarówno w domu, jak i na scenie czy w studiu nagraniowym</a:t>
            </a:r>
            <a:r>
              <a:rPr lang="pl-PL" dirty="0" smtClean="0">
                <a:solidFill>
                  <a:srgbClr val="151515"/>
                </a:solidFill>
                <a:latin typeface="Georgia"/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3594882"/>
            <a:ext cx="3966210" cy="25652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987" y="3125312"/>
            <a:ext cx="4070155" cy="29835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93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czny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245</TotalTime>
  <Words>702</Words>
  <Application>Microsoft Office PowerPoint</Application>
  <PresentationFormat>Panoramiczny</PresentationFormat>
  <Paragraphs>56</Paragraphs>
  <Slides>15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3" baseType="lpstr">
      <vt:lpstr>Batang</vt:lpstr>
      <vt:lpstr>Arial</vt:lpstr>
      <vt:lpstr>Arial Black</vt:lpstr>
      <vt:lpstr>Castellar</vt:lpstr>
      <vt:lpstr>Georgia</vt:lpstr>
      <vt:lpstr>Trebuchet MS</vt:lpstr>
      <vt:lpstr>Verdana</vt:lpstr>
      <vt:lpstr>Aerodynamiczny</vt:lpstr>
      <vt:lpstr>Prezentacja programu PowerPoint</vt:lpstr>
      <vt:lpstr>Tadeusz Nalepa, gitarzysta, wokalista, kompozytor i autor tekstów </vt:lpstr>
      <vt:lpstr>W 1982 Nalepa zadebiutował jako solista w Hali "Gwardii" w Warszawie  w koncercie "Rock-Blok".  W 1982 nagrał płytę dla Izabeli Trojanowskiej. W 1983 tworzył się regularny skład grupy współtowarzyszącej, w jej skład weszli (poza T. Nalepą): Ryszard Olesiński (gitara), Andrzej Nowak (gitara), Bogdan Kowalewski (gitara basowa), Marek Surzyn (perkusja).  W tym składzie grał do 1983.  25 maja 1985 r. Tadeusz Nalepa reaktywował zespół Breakout  z okazji dwudziestolecia swojej działalności scenicznej. W 1986 pismo "Jazz Forum" (ankieta) przyznało mu tytuł najlepszego: muzyka kompozytora gitarzysty Wraz z innymi laureatami tego plebiscytu wziął udział w koncertach Blues/Rock Top '86. Nawiązał owocną współpracę z zespołem Dżem, z którym nagrał płytę Numero Uno. </vt:lpstr>
      <vt:lpstr>Prezentacja programu PowerPoint</vt:lpstr>
      <vt:lpstr>Prezentacja programu PowerPoint</vt:lpstr>
      <vt:lpstr>W Pałacu Prezydenckim, 7 listopada 2003 roku, odbyła się uroczystość wręczenia Tadeuszowi Nalepie Krzyża Kawalerskiego Orderu Odrodzenia Polski z okazji 60. rocznicy urodzin i 40-lecia kariery artystycznej. W imieniu Prezydenta RP Aleksandra Kwaśniewskiego odznaczeniem udekorował jubilata minister Dariusz Szymczycha .</vt:lpstr>
      <vt:lpstr>Prezentacja programu PowerPoint</vt:lpstr>
      <vt:lpstr>Mimo artystycznego i życiowego rozwodu dla wielu fanów ich twórczości Tadeusz Nalepa i Mira Kubasińska na zawsze pozostaną nierozerwalną, kultową parą.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Pomnik Tadeusza Nalepy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Witamy  Oto Tadeusz Nalepa razem z gitarą.</dc:title>
  <dc:creator>10</dc:creator>
  <cp:lastModifiedBy>spzglobien5</cp:lastModifiedBy>
  <cp:revision>26</cp:revision>
  <dcterms:created xsi:type="dcterms:W3CDTF">2016-10-04T09:55:01Z</dcterms:created>
  <dcterms:modified xsi:type="dcterms:W3CDTF">2016-11-15T10:34:04Z</dcterms:modified>
</cp:coreProperties>
</file>